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7" r:id="rId2"/>
    <p:sldId id="376" r:id="rId3"/>
    <p:sldId id="530" r:id="rId4"/>
    <p:sldId id="531" r:id="rId5"/>
    <p:sldId id="559" r:id="rId6"/>
    <p:sldId id="532" r:id="rId7"/>
    <p:sldId id="558" r:id="rId8"/>
    <p:sldId id="533" r:id="rId9"/>
    <p:sldId id="534" r:id="rId10"/>
    <p:sldId id="535" r:id="rId11"/>
    <p:sldId id="536" r:id="rId12"/>
    <p:sldId id="537" r:id="rId13"/>
    <p:sldId id="538" r:id="rId14"/>
    <p:sldId id="560" r:id="rId15"/>
    <p:sldId id="514" r:id="rId1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617BA"/>
    <a:srgbClr val="FF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6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58ABAFB-CC2B-4475-9449-E759356D89D1}" type="datetime1">
              <a:rPr lang="zh-CN" altLang="en-US"/>
              <a:pPr>
                <a:defRPr/>
              </a:pPr>
              <a:t>2015/7/3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68"/>
            <a:ext cx="3076672" cy="51105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088" y="9721868"/>
            <a:ext cx="3076672" cy="51105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9BE087-637B-48A7-A4E1-615C00E813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32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0BD0763-41E8-46DF-B32B-14C17481FF17}" type="datetime1">
              <a:rPr lang="en-US" altLang="zh-CN"/>
              <a:pPr>
                <a:defRPr/>
              </a:pPr>
              <a:t>7/3/2015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861781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6672" cy="51105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8"/>
            <a:ext cx="3076672" cy="51105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5C000B-E937-48A0-9C87-1362FD2B95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65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C000B-E937-48A0-9C87-1362FD2B9575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166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Due to the forbidden interband transitions by the Pauli blocking, the chemically or electrostatically doped graphene can support strong plasmonic effects particularly at the far-infrared or terahertz regime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A704C-A814-4057-AF26-1DDC3C305F6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2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C000B-E937-48A0-9C87-1362FD2B9575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06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" descr="HKUcolour_small"/>
          <p:cNvPicPr>
            <a:picLocks noChangeAspect="1" noChangeArrowheads="1"/>
          </p:cNvPicPr>
          <p:nvPr userDrawn="1"/>
        </p:nvPicPr>
        <p:blipFill>
          <a:blip r:embed="rId2" cstate="print">
            <a:lum bright="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457200" y="0"/>
            <a:ext cx="3690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rgbClr val="254061"/>
                </a:solidFill>
                <a:latin typeface="Times New Roman" charset="0"/>
                <a:cs typeface="Times New Roman" charset="0"/>
              </a:rPr>
              <a:t>Dept. of Electrical and Electronic Engineering</a:t>
            </a:r>
          </a:p>
          <a:p>
            <a:pPr eaLnBrk="1" hangingPunct="1">
              <a:defRPr/>
            </a:pPr>
            <a:r>
              <a:rPr lang="en-US" sz="1400" b="1" dirty="0" smtClean="0">
                <a:solidFill>
                  <a:srgbClr val="254061"/>
                </a:solidFill>
                <a:latin typeface="Times New Roman" charset="0"/>
                <a:cs typeface="Times New Roman" charset="0"/>
              </a:rPr>
              <a:t>The University of Hong Kong</a:t>
            </a:r>
          </a:p>
        </p:txBody>
      </p:sp>
      <p:cxnSp>
        <p:nvCxnSpPr>
          <p:cNvPr id="6" name="Straight Connector 9"/>
          <p:cNvCxnSpPr/>
          <p:nvPr userDrawn="1"/>
        </p:nvCxnSpPr>
        <p:spPr>
          <a:xfrm>
            <a:off x="0" y="5334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 bwMode="auto">
          <a:xfrm>
            <a:off x="533400" y="6324600"/>
            <a:ext cx="548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CN" altLang="zh-CN" sz="1200" b="1" smtClean="0">
              <a:solidFill>
                <a:srgbClr val="000000"/>
              </a:solidFill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 userDrawn="1"/>
        </p:nvSpPr>
        <p:spPr bwMode="auto">
          <a:xfrm>
            <a:off x="4305300" y="6523038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zh-CN" sz="1400" b="1">
                <a:latin typeface="Times New Roman" panose="02020603050405020304" pitchFamily="18" charset="0"/>
              </a:rPr>
              <a:t>Page </a:t>
            </a:r>
            <a:fld id="{9DE2C7C9-8889-4332-82AC-23FED8A9D055}" type="slidenum">
              <a:rPr lang="de-DE" altLang="zh-CN" sz="1400" b="1">
                <a:latin typeface="Times New Roman" panose="02020603050405020304" pitchFamily="18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de-DE" altLang="zh-CN" sz="1400" b="1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858000" y="94734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kern="1200" dirty="0" smtClean="0">
                <a:solidFill>
                  <a:srgbClr val="00B0F0"/>
                </a:solidFill>
                <a:effectLst/>
                <a:latin typeface="+mj-lt"/>
                <a:ea typeface="ＭＳ Ｐゴシック" panose="020B0600070205080204" pitchFamily="34" charset="-128"/>
                <a:cs typeface="+mn-cs"/>
              </a:rPr>
              <a:t>IMWS-AMP 2015</a:t>
            </a:r>
            <a:endParaRPr lang="zh-CN" altLang="en-US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006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" descr="HKUcolour_small"/>
          <p:cNvPicPr>
            <a:picLocks noChangeAspect="1" noChangeArrowheads="1"/>
          </p:cNvPicPr>
          <p:nvPr userDrawn="1"/>
        </p:nvPicPr>
        <p:blipFill>
          <a:blip r:embed="rId2" cstate="print">
            <a:lum bright="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457200" y="0"/>
            <a:ext cx="3690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254061"/>
                </a:solidFill>
                <a:latin typeface="Times New Roman" charset="0"/>
                <a:cs typeface="Times New Roman" charset="0"/>
              </a:rPr>
              <a:t>Dept. of Electrical and Electronic Engineering</a:t>
            </a:r>
          </a:p>
          <a:p>
            <a:pPr eaLnBrk="1" hangingPunct="1">
              <a:defRPr/>
            </a:pPr>
            <a:r>
              <a:rPr lang="en-US" sz="1400" b="1" smtClean="0">
                <a:solidFill>
                  <a:srgbClr val="254061"/>
                </a:solidFill>
                <a:latin typeface="Times New Roman" charset="0"/>
                <a:cs typeface="Times New Roman" charset="0"/>
              </a:rPr>
              <a:t>The University of Hong Kong</a:t>
            </a:r>
          </a:p>
        </p:txBody>
      </p:sp>
      <p:cxnSp>
        <p:nvCxnSpPr>
          <p:cNvPr id="6" name="Straight Connector 9"/>
          <p:cNvCxnSpPr/>
          <p:nvPr userDrawn="1"/>
        </p:nvCxnSpPr>
        <p:spPr>
          <a:xfrm>
            <a:off x="0" y="5334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4343400" y="6523038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zh-CN" sz="1400" b="1">
                <a:latin typeface="Times New Roman" panose="02020603050405020304" pitchFamily="18" charset="0"/>
              </a:rPr>
              <a:t>Page </a:t>
            </a:r>
            <a:fld id="{21E076BD-C299-4017-9219-01FB73E43195}" type="slidenum">
              <a:rPr lang="de-DE" altLang="zh-CN" sz="1400" b="1">
                <a:latin typeface="Times New Roman" panose="02020603050405020304" pitchFamily="18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de-DE" altLang="zh-CN" sz="1400" b="1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2800" cap="all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6858000" y="94734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kern="1200" dirty="0" smtClean="0">
                <a:solidFill>
                  <a:srgbClr val="00B0F0"/>
                </a:solidFill>
                <a:effectLst/>
                <a:latin typeface="+mj-lt"/>
                <a:ea typeface="ＭＳ Ｐゴシック" panose="020B0600070205080204" pitchFamily="34" charset="-128"/>
                <a:cs typeface="+mn-cs"/>
              </a:rPr>
              <a:t>IMWS-AMP 2015</a:t>
            </a:r>
            <a:endParaRPr lang="zh-CN" altLang="en-US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533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858000" y="94734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kern="1200" dirty="0" smtClean="0">
                <a:solidFill>
                  <a:srgbClr val="00B0F0"/>
                </a:solidFill>
                <a:effectLst/>
                <a:latin typeface="+mj-lt"/>
                <a:ea typeface="ＭＳ Ｐゴシック" panose="020B0600070205080204" pitchFamily="34" charset="-128"/>
                <a:cs typeface="+mn-cs"/>
              </a:rPr>
              <a:t>IMWS-AMP 2015</a:t>
            </a:r>
            <a:endParaRPr lang="zh-CN" altLang="en-US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8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5" descr="HKUcolour_small"/>
          <p:cNvPicPr>
            <a:picLocks noChangeAspect="1" noChangeArrowheads="1"/>
          </p:cNvPicPr>
          <p:nvPr userDrawn="1"/>
        </p:nvPicPr>
        <p:blipFill>
          <a:blip r:embed="rId5" cstate="print">
            <a:lum bright="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19"/>
          <p:cNvSpPr txBox="1">
            <a:spLocks noChangeArrowheads="1"/>
          </p:cNvSpPr>
          <p:nvPr userDrawn="1"/>
        </p:nvSpPr>
        <p:spPr bwMode="auto">
          <a:xfrm>
            <a:off x="457200" y="0"/>
            <a:ext cx="3690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254061"/>
                </a:solidFill>
                <a:latin typeface="Times New Roman" charset="0"/>
                <a:cs typeface="Times New Roman" charset="0"/>
              </a:rPr>
              <a:t>Dept. of Electrical and Electronic Engineering</a:t>
            </a:r>
          </a:p>
          <a:p>
            <a:pPr eaLnBrk="1" hangingPunct="1">
              <a:defRPr/>
            </a:pPr>
            <a:r>
              <a:rPr lang="en-US" sz="1400" b="1" smtClean="0">
                <a:solidFill>
                  <a:srgbClr val="254061"/>
                </a:solidFill>
                <a:latin typeface="Times New Roman" charset="0"/>
                <a:cs typeface="Times New Roman" charset="0"/>
              </a:rPr>
              <a:t>The University of Hong Kong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5334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b="1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1">
          <a:solidFill>
            <a:schemeClr val="accent2"/>
          </a:solidFill>
          <a:latin typeface="+mn-lt"/>
          <a:ea typeface="Arial" pitchFamily="-1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accent2"/>
          </a:solidFill>
          <a:latin typeface="+mn-lt"/>
          <a:ea typeface="Arial" pitchFamily="-1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" pitchFamily="-1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pitchFamily="-1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e.hku.hk/~wsh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pdf/1505.01586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wmf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6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20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10" Type="http://schemas.openxmlformats.org/officeDocument/2006/relationships/image" Target="../media/image28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838200"/>
            <a:ext cx="7772400" cy="1470025"/>
          </a:xfrm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Manipulating Electromagnetic Local Density of States by Graphene </a:t>
            </a:r>
            <a:r>
              <a:rPr lang="en-US" altLang="zh-CN" dirty="0" err="1" smtClean="0"/>
              <a:t>Plasmonics</a:t>
            </a:r>
            <a:endParaRPr lang="zh-CN" altLang="zh-CN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600" y="2514600"/>
            <a:ext cx="8001000" cy="3733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z="1800" dirty="0" smtClean="0">
                <a:ea typeface="ＭＳ Ｐゴシック" pitchFamily="34" charset="-128"/>
              </a:rPr>
              <a:t>Presenter: </a:t>
            </a:r>
            <a:r>
              <a:rPr lang="en-US" altLang="zh-CN" sz="1800" dirty="0" smtClean="0"/>
              <a:t>Wei E.I. </a:t>
            </a:r>
            <a:r>
              <a:rPr lang="en-US" altLang="zh-CN" sz="1800" dirty="0" err="1" smtClean="0"/>
              <a:t>Sha</a:t>
            </a:r>
            <a:endParaRPr lang="en-US" altLang="zh-CN" sz="1800" dirty="0"/>
          </a:p>
          <a:p>
            <a:pPr>
              <a:defRPr/>
            </a:pPr>
            <a:endParaRPr lang="en-US" altLang="zh-CN" sz="18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zh-CN" sz="1800" dirty="0" smtClean="0">
                <a:ea typeface="ＭＳ Ｐゴシック" pitchFamily="34" charset="-128"/>
              </a:rPr>
              <a:t>Electromagnetics and </a:t>
            </a:r>
            <a:r>
              <a:rPr lang="en-US" altLang="zh-CN" sz="1800" dirty="0">
                <a:ea typeface="ＭＳ Ｐゴシック" pitchFamily="34" charset="-128"/>
              </a:rPr>
              <a:t>Optics </a:t>
            </a:r>
            <a:r>
              <a:rPr lang="en-US" altLang="zh-CN" sz="1800" dirty="0" smtClean="0">
                <a:ea typeface="ＭＳ Ｐゴシック" pitchFamily="34" charset="-128"/>
              </a:rPr>
              <a:t>Lab</a:t>
            </a:r>
          </a:p>
          <a:p>
            <a:pPr eaLnBrk="1" hangingPunct="1">
              <a:defRPr/>
            </a:pPr>
            <a:r>
              <a:rPr lang="en-US" altLang="zh-CN" sz="1800" dirty="0" smtClean="0">
                <a:ea typeface="ＭＳ Ｐゴシック" pitchFamily="34" charset="-128"/>
              </a:rPr>
              <a:t>Dept</a:t>
            </a:r>
            <a:r>
              <a:rPr lang="en-US" altLang="zh-CN" sz="1800" dirty="0">
                <a:ea typeface="ＭＳ Ｐゴシック" pitchFamily="34" charset="-128"/>
              </a:rPr>
              <a:t>. </a:t>
            </a:r>
            <a:r>
              <a:rPr lang="en-US" altLang="zh-CN" sz="1800" dirty="0" smtClean="0">
                <a:ea typeface="ＭＳ Ｐゴシック" pitchFamily="34" charset="-128"/>
              </a:rPr>
              <a:t>of </a:t>
            </a:r>
            <a:r>
              <a:rPr lang="en-US" altLang="zh-CN" sz="1800" dirty="0">
                <a:ea typeface="ＭＳ Ｐゴシック" pitchFamily="34" charset="-128"/>
              </a:rPr>
              <a:t>EEE, The University </a:t>
            </a:r>
            <a:r>
              <a:rPr lang="en-US" altLang="zh-CN" sz="1800" dirty="0" smtClean="0">
                <a:ea typeface="ＭＳ Ｐゴシック" pitchFamily="34" charset="-128"/>
              </a:rPr>
              <a:t>of </a:t>
            </a:r>
            <a:r>
              <a:rPr lang="en-US" altLang="zh-CN" sz="1800" dirty="0">
                <a:ea typeface="ＭＳ Ｐゴシック" pitchFamily="34" charset="-128"/>
              </a:rPr>
              <a:t>Hong </a:t>
            </a:r>
            <a:r>
              <a:rPr lang="en-US" altLang="zh-CN" sz="1800" dirty="0" smtClean="0">
                <a:ea typeface="ＭＳ Ｐゴシック" pitchFamily="34" charset="-128"/>
              </a:rPr>
              <a:t>Kong, Hong </a:t>
            </a:r>
            <a:r>
              <a:rPr lang="en-US" altLang="zh-CN" sz="1800" dirty="0" smtClean="0">
                <a:ea typeface="ＭＳ Ｐゴシック" pitchFamily="34" charset="-128"/>
              </a:rPr>
              <a:t>Kong</a:t>
            </a:r>
          </a:p>
          <a:p>
            <a:pPr eaLnBrk="1" hangingPunct="1">
              <a:defRPr/>
            </a:pPr>
            <a:r>
              <a:rPr lang="en-US" altLang="zh-CN" sz="1800" dirty="0" smtClean="0">
                <a:ea typeface="ＭＳ Ｐゴシック" pitchFamily="34" charset="-128"/>
              </a:rPr>
              <a:t>Personal Website</a:t>
            </a:r>
            <a:r>
              <a:rPr lang="en-US" altLang="zh-CN" sz="1800" dirty="0">
                <a:ea typeface="ＭＳ Ｐゴシック" pitchFamily="34" charset="-128"/>
              </a:rPr>
              <a:t>: </a:t>
            </a:r>
            <a:r>
              <a:rPr lang="en-US" altLang="zh-CN" sz="1800" dirty="0">
                <a:ea typeface="ＭＳ Ｐゴシック" pitchFamily="34" charset="-128"/>
                <a:hlinkClick r:id="rId2"/>
              </a:rPr>
              <a:t>http://www.eee.hku.hk/~wsha</a:t>
            </a:r>
            <a:r>
              <a:rPr lang="en-US" altLang="zh-CN" sz="1800" dirty="0" smtClean="0">
                <a:ea typeface="ＭＳ Ｐゴシック" pitchFamily="34" charset="-128"/>
                <a:hlinkClick r:id="rId2"/>
              </a:rPr>
              <a:t>/</a:t>
            </a:r>
            <a:r>
              <a:rPr lang="en-US" altLang="zh-CN" sz="1800" dirty="0" smtClean="0">
                <a:ea typeface="ＭＳ Ｐゴシック" pitchFamily="34" charset="-128"/>
              </a:rPr>
              <a:t>  </a:t>
            </a:r>
            <a:endParaRPr lang="en-US" altLang="zh-CN" sz="18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zh-CN" sz="1800" dirty="0">
              <a:ea typeface="ＭＳ Ｐゴシック" pitchFamily="34" charset="-128"/>
            </a:endParaRPr>
          </a:p>
          <a:p>
            <a:r>
              <a:rPr lang="en-US" altLang="zh-CN" sz="1800" dirty="0">
                <a:ea typeface="ＭＳ Ｐゴシック" pitchFamily="34" charset="-128"/>
              </a:rPr>
              <a:t>Collaborators</a:t>
            </a:r>
            <a:r>
              <a:rPr lang="zh-CN" altLang="en-US" sz="1800" dirty="0">
                <a:ea typeface="ＭＳ Ｐゴシック" pitchFamily="34" charset="-128"/>
              </a:rPr>
              <a:t>：</a:t>
            </a:r>
            <a:endParaRPr lang="en-US" altLang="zh-CN" sz="1800" dirty="0">
              <a:ea typeface="ＭＳ Ｐゴシック" pitchFamily="34" charset="-128"/>
            </a:endParaRPr>
          </a:p>
          <a:p>
            <a:r>
              <a:rPr lang="en-US" altLang="zh-CN" sz="1800" dirty="0">
                <a:ea typeface="ＭＳ Ｐゴシック" pitchFamily="34" charset="-128"/>
              </a:rPr>
              <a:t>Dr. </a:t>
            </a:r>
            <a:r>
              <a:rPr lang="en-US" altLang="zh-CN" sz="1800" dirty="0" err="1">
                <a:ea typeface="ＭＳ Ｐゴシック" pitchFamily="34" charset="-128"/>
              </a:rPr>
              <a:t>Yongpin</a:t>
            </a:r>
            <a:r>
              <a:rPr lang="en-US" altLang="zh-CN" sz="1800" dirty="0">
                <a:ea typeface="ＭＳ Ｐゴシック" pitchFamily="34" charset="-128"/>
              </a:rPr>
              <a:t> Chen, </a:t>
            </a:r>
            <a:r>
              <a:rPr lang="en-US" altLang="zh-CN" sz="1800" dirty="0"/>
              <a:t>University of Electronic Science and Technology</a:t>
            </a:r>
          </a:p>
          <a:p>
            <a:r>
              <a:rPr lang="en-US" altLang="zh-CN" sz="1800" dirty="0">
                <a:ea typeface="ＭＳ Ｐゴシック" pitchFamily="34" charset="-128"/>
              </a:rPr>
              <a:t>Prof. Jun Hu, </a:t>
            </a:r>
            <a:r>
              <a:rPr lang="en-US" altLang="zh-CN" sz="1800" dirty="0"/>
              <a:t>University of Electronic Science and Technology</a:t>
            </a:r>
          </a:p>
          <a:p>
            <a:r>
              <a:rPr lang="en-US" altLang="zh-CN" sz="1800" dirty="0">
                <a:ea typeface="ＭＳ Ｐゴシック" pitchFamily="34" charset="-128"/>
              </a:rPr>
              <a:t>Prof. Li Jun Jiang, The University of Hong Kong</a:t>
            </a:r>
          </a:p>
          <a:p>
            <a:pPr eaLnBrk="1" hangingPunct="1">
              <a:defRPr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566897"/>
            <a:ext cx="9144000" cy="657225"/>
          </a:xfrm>
        </p:spPr>
        <p:txBody>
          <a:bodyPr/>
          <a:lstStyle/>
          <a:p>
            <a:r>
              <a:rPr lang="en-US" altLang="zh-CN" sz="2000" dirty="0" smtClean="0">
                <a:latin typeface="+mn-ea"/>
                <a:ea typeface="+mn-ea"/>
              </a:rPr>
              <a:t>When graphene is applied to control Spontaneous Emission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205707"/>
            <a:ext cx="8991599" cy="3317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0" dirty="0" smtClean="0">
                <a:latin typeface="+mn-ea"/>
                <a:ea typeface="+mn-ea"/>
              </a:rPr>
              <a:t>Quantum Electrodynamics                  Computational Electromagnetics</a:t>
            </a:r>
          </a:p>
          <a:p>
            <a:pPr marL="0" indent="0">
              <a:buNone/>
            </a:pPr>
            <a:r>
              <a:rPr lang="en-US" altLang="zh-CN" dirty="0" smtClean="0">
                <a:latin typeface="+mn-ea"/>
                <a:ea typeface="+mn-ea"/>
              </a:rPr>
              <a:t> </a:t>
            </a:r>
            <a:endParaRPr lang="zh-CN" altLang="en-US" dirty="0">
              <a:latin typeface="+mn-ea"/>
              <a:ea typeface="+mn-ea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3579043" y="1371601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33400" y="2338864"/>
            <a:ext cx="792244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Spontaneous Emission  </a:t>
            </a:r>
            <a:r>
              <a:rPr lang="en-US" altLang="zh-CN" sz="2000" dirty="0" smtClean="0">
                <a:solidFill>
                  <a:srgbClr val="000000"/>
                </a:solidFill>
                <a:latin typeface="+mn-ea"/>
              </a:rPr>
              <a:t>                Numerical 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Green’s Function</a:t>
            </a:r>
          </a:p>
          <a:p>
            <a:r>
              <a:rPr lang="en-US" altLang="zh-CN" kern="0" dirty="0" smtClean="0">
                <a:latin typeface="+mn-ea"/>
              </a:rPr>
              <a:t> </a:t>
            </a:r>
            <a:endParaRPr lang="zh-CN" altLang="en-US" kern="0" dirty="0">
              <a:latin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3575508" y="2491266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>
            <a:off x="3882988" y="1371601"/>
            <a:ext cx="3535" cy="1815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接箭头连接符 10"/>
          <p:cNvCxnSpPr/>
          <p:nvPr/>
        </p:nvCxnSpPr>
        <p:spPr bwMode="auto">
          <a:xfrm>
            <a:off x="2207443" y="1576864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直接箭头连接符 11"/>
          <p:cNvCxnSpPr/>
          <p:nvPr/>
        </p:nvCxnSpPr>
        <p:spPr bwMode="auto">
          <a:xfrm>
            <a:off x="6248400" y="1537494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995710" y="3200261"/>
            <a:ext cx="385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latin typeface="+mn-ea"/>
                <a:ea typeface="+mn-ea"/>
              </a:rPr>
              <a:t>Low-Dimensional Materials</a:t>
            </a:r>
          </a:p>
          <a:p>
            <a:r>
              <a:rPr lang="en-US" altLang="zh-CN" dirty="0" smtClean="0">
                <a:latin typeface="+mn-ea"/>
                <a:ea typeface="+mn-ea"/>
              </a:rPr>
              <a:t>Electrically Tunable Active Materials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31" y="3934509"/>
            <a:ext cx="3727769" cy="2286365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3" y="3868864"/>
            <a:ext cx="4234688" cy="251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57225"/>
          </a:xfrm>
        </p:spPr>
        <p:txBody>
          <a:bodyPr/>
          <a:lstStyle/>
          <a:p>
            <a:r>
              <a:rPr lang="en-US" altLang="zh-CN" sz="2000" dirty="0" smtClean="0">
                <a:latin typeface="+mn-ea"/>
                <a:ea typeface="+mn-ea"/>
              </a:rPr>
              <a:t>Graphene vs metal for controlling </a:t>
            </a:r>
            <a:r>
              <a:rPr lang="en-US" altLang="zh-CN" sz="2000" dirty="0">
                <a:latin typeface="+mn-ea"/>
                <a:ea typeface="+mn-ea"/>
              </a:rPr>
              <a:t>Spontaneous emission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" y="882232"/>
            <a:ext cx="4533601" cy="50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15" y="2133600"/>
            <a:ext cx="3943350" cy="32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 bwMode="auto">
          <a:xfrm>
            <a:off x="2707586" y="1251367"/>
            <a:ext cx="0" cy="4648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接箭头连接符 7"/>
          <p:cNvCxnSpPr/>
          <p:nvPr/>
        </p:nvCxnSpPr>
        <p:spPr bwMode="auto">
          <a:xfrm>
            <a:off x="8458200" y="50292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019800" y="5562600"/>
            <a:ext cx="322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rgbClr val="FF0000"/>
                </a:solidFill>
                <a:latin typeface="+mn-ea"/>
                <a:ea typeface="+mn-ea"/>
              </a:rPr>
              <a:t>tunable by chemical potential</a:t>
            </a:r>
            <a:endParaRPr lang="zh-CN" altLang="en-US" u="sng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7586" y="4235032"/>
            <a:ext cx="381000" cy="3693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454" y="4235032"/>
            <a:ext cx="381000" cy="3693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7397" y="176426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>
                <a:solidFill>
                  <a:srgbClr val="FF0000"/>
                </a:solidFill>
                <a:latin typeface="+mn-ea"/>
                <a:ea typeface="+mn-ea"/>
              </a:rPr>
              <a:t>sensitive </a:t>
            </a:r>
            <a:r>
              <a:rPr lang="en-US" altLang="zh-CN" u="sng" dirty="0" smtClean="0">
                <a:solidFill>
                  <a:srgbClr val="FF0000"/>
                </a:solidFill>
                <a:latin typeface="+mn-ea"/>
                <a:ea typeface="+mn-ea"/>
              </a:rPr>
              <a:t>to position</a:t>
            </a:r>
            <a:endParaRPr lang="zh-CN" altLang="en-US" u="sng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V="1">
            <a:off x="8662737" y="2057400"/>
            <a:ext cx="0" cy="577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572000" y="17642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>
                <a:solidFill>
                  <a:srgbClr val="FF0000"/>
                </a:solidFill>
                <a:latin typeface="+mn-ea"/>
                <a:ea typeface="+mn-ea"/>
              </a:rPr>
              <a:t>sensitive </a:t>
            </a:r>
            <a:r>
              <a:rPr lang="en-US" altLang="zh-CN" u="sng" dirty="0" smtClean="0">
                <a:solidFill>
                  <a:srgbClr val="FF0000"/>
                </a:solidFill>
                <a:latin typeface="+mn-ea"/>
                <a:ea typeface="+mn-ea"/>
              </a:rPr>
              <a:t>to polarization</a:t>
            </a:r>
            <a:endParaRPr lang="zh-CN" altLang="en-US" u="sng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flipV="1">
            <a:off x="5881025" y="2133600"/>
            <a:ext cx="0" cy="577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934954" y="6084233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rgbClr val="FF0000"/>
                </a:solidFill>
                <a:latin typeface="+mn-ea"/>
                <a:ea typeface="+mn-ea"/>
              </a:rPr>
              <a:t>much larger enhancement than metals </a:t>
            </a:r>
            <a:endParaRPr lang="zh-CN" altLang="en-US" u="sng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2362200" y="5400385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466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" y="4425880"/>
            <a:ext cx="32670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9032" y="569631"/>
            <a:ext cx="9222459" cy="413284"/>
          </a:xfrm>
        </p:spPr>
        <p:txBody>
          <a:bodyPr/>
          <a:lstStyle/>
          <a:p>
            <a:pPr algn="ctr"/>
            <a:r>
              <a:rPr lang="en-US" altLang="zh-CN" sz="1800" dirty="0" smtClean="0">
                <a:latin typeface="+mn-ea"/>
                <a:ea typeface="+mn-ea"/>
              </a:rPr>
              <a:t>spontaneous Emission in complex multilayer nanostructure</a:t>
            </a:r>
            <a:endParaRPr lang="zh-CN" altLang="en-US" sz="1800" dirty="0">
              <a:latin typeface="+mn-ea"/>
              <a:ea typeface="+mn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8" y="1084565"/>
            <a:ext cx="3962400" cy="257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01112"/>
            <a:ext cx="3490051" cy="26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5469" y="292786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rgbClr val="FF0000"/>
                </a:solidFill>
                <a:latin typeface="+mn-ea"/>
                <a:ea typeface="+mn-ea"/>
              </a:rPr>
              <a:t>split ring only</a:t>
            </a:r>
            <a:endParaRPr lang="zh-CN" altLang="en-US" u="sng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74320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rgbClr val="FF0000"/>
                </a:solidFill>
                <a:latin typeface="+mn-ea"/>
                <a:ea typeface="+mn-ea"/>
              </a:rPr>
              <a:t>split ring + graphene</a:t>
            </a:r>
            <a:endParaRPr lang="zh-CN" altLang="en-US" u="sng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92" y="3599189"/>
            <a:ext cx="3274008" cy="180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664760"/>
            <a:ext cx="5191027" cy="119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61" y="4510551"/>
            <a:ext cx="2570531" cy="4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1063" y="5271445"/>
            <a:ext cx="640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latin typeface="+mn-ea"/>
                <a:ea typeface="+mn-ea"/>
              </a:rPr>
              <a:t>equivalent principle (PMCHWT) + multilayer Green’s function</a:t>
            </a:r>
            <a:endParaRPr lang="zh-CN" altLang="en-US" u="sng" dirty="0">
              <a:latin typeface="+mn-ea"/>
              <a:ea typeface="+mn-ea"/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656930"/>
            <a:ext cx="49625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0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685800"/>
          </a:xfrm>
        </p:spPr>
        <p:txBody>
          <a:bodyPr/>
          <a:lstStyle/>
          <a:p>
            <a:r>
              <a:rPr lang="en-US" altLang="zh-CN" dirty="0" smtClean="0"/>
              <a:t>Publications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>
              <a:buAutoNum type="arabicPeriod"/>
            </a:pPr>
            <a:r>
              <a:rPr lang="en-US" altLang="zh-CN" b="0" dirty="0" err="1"/>
              <a:t>Pengfei</a:t>
            </a:r>
            <a:r>
              <a:rPr lang="en-US" altLang="zh-CN" b="0" dirty="0"/>
              <a:t> </a:t>
            </a:r>
            <a:r>
              <a:rPr lang="en-US" altLang="zh-CN" b="0" dirty="0" err="1"/>
              <a:t>Qiao</a:t>
            </a:r>
            <a:r>
              <a:rPr lang="en-US" altLang="zh-CN" b="0" dirty="0"/>
              <a:t>, Wei E.I. </a:t>
            </a:r>
            <a:r>
              <a:rPr lang="en-US" altLang="zh-CN" b="0" dirty="0" err="1"/>
              <a:t>Sha</a:t>
            </a:r>
            <a:r>
              <a:rPr lang="en-US" altLang="zh-CN" b="0" dirty="0"/>
              <a:t>, Wallace C.H. Choy, and Weng Cho Chew, “Systematic Study of Spontaneous Emission in a Two-Dimensional Arbitrary Inhomogeneous Environment,” APS, Physical Review A, vol. 83, no. 4, pp. 043824, Feb. 2011.</a:t>
            </a:r>
            <a:endParaRPr lang="en-US" altLang="zh-CN" b="0" dirty="0" smtClean="0"/>
          </a:p>
          <a:p>
            <a:pPr>
              <a:buAutoNum type="arabicPeriod"/>
            </a:pPr>
            <a:endParaRPr lang="en-US" altLang="zh-CN" b="0" dirty="0"/>
          </a:p>
          <a:p>
            <a:pPr>
              <a:buAutoNum type="arabicPeriod"/>
            </a:pPr>
            <a:r>
              <a:rPr lang="en-US" altLang="zh-CN" b="0" dirty="0" err="1" smtClean="0"/>
              <a:t>Yongpin</a:t>
            </a:r>
            <a:r>
              <a:rPr lang="en-US" altLang="zh-CN" b="0" dirty="0" smtClean="0"/>
              <a:t> </a:t>
            </a:r>
            <a:r>
              <a:rPr lang="en-US" altLang="zh-CN" b="0" dirty="0"/>
              <a:t>P. Chen, Wei E.I. </a:t>
            </a:r>
            <a:r>
              <a:rPr lang="en-US" altLang="zh-CN" b="0" dirty="0" err="1"/>
              <a:t>Sha</a:t>
            </a:r>
            <a:r>
              <a:rPr lang="en-US" altLang="zh-CN" b="0" dirty="0"/>
              <a:t>, Wallace C.H. Choy, Li Jun Jiang, and </a:t>
            </a:r>
            <a:r>
              <a:rPr lang="en-US" altLang="zh-CN" b="0" dirty="0" err="1"/>
              <a:t>Weng</a:t>
            </a:r>
            <a:r>
              <a:rPr lang="en-US" altLang="zh-CN" b="0" dirty="0"/>
              <a:t> Cho Chew, “Study on Spontaneous Emission in Complex Multilayered Plasmonic System via Surface Integral Equation Approach with Layered Medium Green’s Function,” OSA, Optics Express, vol. 20, no. 18, pp. 20210-20221, Aug. 2012</a:t>
            </a:r>
            <a:r>
              <a:rPr lang="en-US" altLang="zh-CN" b="0" dirty="0" smtClean="0"/>
              <a:t>.</a:t>
            </a:r>
          </a:p>
          <a:p>
            <a:pPr>
              <a:buAutoNum type="arabicPeriod"/>
            </a:pPr>
            <a:endParaRPr lang="en-US" altLang="zh-CN" b="0" dirty="0" smtClean="0"/>
          </a:p>
          <a:p>
            <a:pPr>
              <a:buAutoNum type="arabicPeriod"/>
            </a:pPr>
            <a:r>
              <a:rPr lang="en-US" altLang="zh-CN" b="0" u="sng" dirty="0" err="1"/>
              <a:t>Yongpin</a:t>
            </a:r>
            <a:r>
              <a:rPr lang="en-US" altLang="zh-CN" b="0" u="sng" dirty="0"/>
              <a:t> P. Chen, Wei E.I. </a:t>
            </a:r>
            <a:r>
              <a:rPr lang="en-US" altLang="zh-CN" b="0" u="sng" dirty="0" err="1"/>
              <a:t>Sha</a:t>
            </a:r>
            <a:r>
              <a:rPr lang="en-US" altLang="zh-CN" b="0" u="sng" dirty="0"/>
              <a:t>, Li Jun Jiang, and Jun Hu, “Graphene Plasmonics for Tuning Photon Decay Rate near Metallic Split-Ring Resonator in a Multilayered Substrate,” OSA, Optics Express, vol. 23, no. 3, pp. 2798-2807, Feb. 2015</a:t>
            </a:r>
            <a:r>
              <a:rPr lang="en-US" altLang="zh-CN" b="0" u="sng" dirty="0" smtClean="0"/>
              <a:t>.</a:t>
            </a:r>
          </a:p>
          <a:p>
            <a:pPr>
              <a:buAutoNum type="arabicPeriod"/>
            </a:pPr>
            <a:endParaRPr lang="en-US" altLang="zh-CN" b="0" dirty="0"/>
          </a:p>
          <a:p>
            <a:pPr>
              <a:buAutoNum type="arabicPeriod"/>
            </a:pPr>
            <a:r>
              <a:rPr lang="en-US" altLang="zh-CN" b="0" dirty="0"/>
              <a:t>Weng Cho </a:t>
            </a:r>
            <a:r>
              <a:rPr lang="en-US" altLang="zh-CN" b="0" dirty="0" smtClean="0"/>
              <a:t>Chew, </a:t>
            </a:r>
            <a:r>
              <a:rPr lang="en-US" altLang="zh-CN" b="0" dirty="0"/>
              <a:t>Wei E. I. </a:t>
            </a:r>
            <a:r>
              <a:rPr lang="en-US" altLang="zh-CN" b="0" dirty="0" err="1" smtClean="0"/>
              <a:t>Sha</a:t>
            </a:r>
            <a:r>
              <a:rPr lang="en-US" altLang="zh-CN" b="0" dirty="0" smtClean="0"/>
              <a:t>, and </a:t>
            </a:r>
            <a:r>
              <a:rPr lang="en-US" altLang="zh-CN" b="0" dirty="0"/>
              <a:t>Qi I. </a:t>
            </a:r>
            <a:r>
              <a:rPr lang="en-US" altLang="zh-CN" b="0" dirty="0" smtClean="0"/>
              <a:t>Dai, “Green’s </a:t>
            </a:r>
            <a:r>
              <a:rPr lang="en-US" altLang="zh-CN" b="0" dirty="0"/>
              <a:t>Dyadic, Spectral Function, Local Density of States, and </a:t>
            </a:r>
            <a:r>
              <a:rPr lang="en-US" altLang="zh-CN" b="0" dirty="0" smtClean="0"/>
              <a:t>Fluctuation Dissipation Theorem,” </a:t>
            </a:r>
            <a:r>
              <a:rPr lang="en-US" altLang="zh-CN" b="0" dirty="0" smtClean="0">
                <a:hlinkClick r:id="rId2"/>
              </a:rPr>
              <a:t>http://arxiv.org/pdf/1505.01586.pdf</a:t>
            </a:r>
            <a:r>
              <a:rPr lang="en-US" altLang="zh-CN" b="0" dirty="0" smtClean="0"/>
              <a:t>  </a:t>
            </a:r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16902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altLang="zh-CN" b="0" dirty="0"/>
              <a:t>1. Graphene offers several flexible tuning routes for manipulating EMLDOS, including tunable chemical potential and the emitter’s position and polarization. It shows broadband enhancements of EMLOS compared to </a:t>
            </a:r>
            <a:r>
              <a:rPr lang="en-US" altLang="zh-CN" b="0" dirty="0" smtClean="0"/>
              <a:t>metal materials.</a:t>
            </a:r>
            <a:endParaRPr lang="en-US" altLang="zh-CN" b="0" dirty="0"/>
          </a:p>
          <a:p>
            <a:endParaRPr lang="en-US" altLang="zh-CN" b="0" dirty="0"/>
          </a:p>
          <a:p>
            <a:r>
              <a:rPr lang="en-US" altLang="zh-CN" b="0" dirty="0"/>
              <a:t>2. We study spontaneous emission rate of a quantum emitter near a metallic split-ring resonator, which is embedded in a multilayered </a:t>
            </a:r>
            <a:r>
              <a:rPr lang="en-US" altLang="zh-CN" b="0" dirty="0" smtClean="0"/>
              <a:t>substrate incorporating </a:t>
            </a:r>
            <a:r>
              <a:rPr lang="en-US" altLang="zh-CN" b="0" dirty="0"/>
              <a:t>a graphene layer. </a:t>
            </a:r>
            <a:r>
              <a:rPr lang="en-US" altLang="zh-CN" b="0" dirty="0" smtClean="0"/>
              <a:t>This design </a:t>
            </a:r>
            <a:r>
              <a:rPr lang="en-US" altLang="zh-CN" b="0" dirty="0"/>
              <a:t>enables a mutual interaction between graphene </a:t>
            </a:r>
            <a:r>
              <a:rPr lang="en-US" altLang="zh-CN" b="0" dirty="0" err="1"/>
              <a:t>plasmonics</a:t>
            </a:r>
            <a:r>
              <a:rPr lang="en-US" altLang="zh-CN" b="0" dirty="0"/>
              <a:t> and metallic </a:t>
            </a:r>
            <a:r>
              <a:rPr lang="en-US" altLang="zh-CN" b="0" dirty="0" err="1"/>
              <a:t>plasmonics</a:t>
            </a:r>
            <a:r>
              <a:rPr lang="en-US" altLang="zh-CN" b="0" dirty="0"/>
              <a:t>. The boundary element method with a multilayered medium Green’s function is adopted in the numerical simulation</a:t>
            </a:r>
            <a:r>
              <a:rPr lang="en-US" altLang="zh-CN" b="0" dirty="0" smtClean="0"/>
              <a:t>.</a:t>
            </a:r>
          </a:p>
          <a:p>
            <a:endParaRPr lang="en-US" altLang="zh-CN" b="0" dirty="0"/>
          </a:p>
          <a:p>
            <a:r>
              <a:rPr lang="en-US" altLang="zh-CN" b="0" dirty="0" smtClean="0"/>
              <a:t>3. Strong plasmonic coupling with a </a:t>
            </a:r>
            <a:r>
              <a:rPr lang="en-US" altLang="zh-CN" b="0" dirty="0"/>
              <a:t>switch </a:t>
            </a:r>
            <a:r>
              <a:rPr lang="en-US" altLang="zh-CN" b="0" dirty="0" smtClean="0"/>
              <a:t>on-off feature was observed, which is helpful to </a:t>
            </a:r>
            <a:r>
              <a:rPr lang="en-US" altLang="zh-CN" b="0" dirty="0"/>
              <a:t>dynamically manipulate spontaneous emission rate</a:t>
            </a:r>
            <a:r>
              <a:rPr lang="en-US" altLang="zh-CN" b="0" dirty="0" smtClean="0"/>
              <a:t> </a:t>
            </a:r>
            <a:r>
              <a:rPr lang="en-US" altLang="zh-CN" b="0" dirty="0"/>
              <a:t>in complex optical devices.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33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025775"/>
            <a:ext cx="7772400" cy="1470025"/>
          </a:xfrm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reflection stA="50000" endPos="75000" dist="12700" dir="5400000" sy="-100000" algn="bl" rotWithShape="0"/>
                </a:effectLst>
              </a:rPr>
              <a:t>THANKS FOR YOUR ATTENTION!</a:t>
            </a:r>
            <a:endParaRPr lang="en-US" dirty="0">
              <a:solidFill>
                <a:srgbClr val="000000"/>
              </a:solidFill>
              <a:effectLst>
                <a:reflection stA="50000" endPos="75000" dist="127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cap="none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CN" dirty="0" smtClean="0">
              <a:ea typeface="ＭＳ Ｐゴシック" panose="020B0600070205080204" pitchFamily="34" charset="-128"/>
            </a:endParaRPr>
          </a:p>
          <a:p>
            <a:r>
              <a:rPr lang="en-US" altLang="zh-CN" dirty="0" smtClean="0">
                <a:ea typeface="宋体" panose="02010600030101010101" pitchFamily="2" charset="-122"/>
              </a:rPr>
              <a:t>1.  Significance and History</a:t>
            </a:r>
          </a:p>
          <a:p>
            <a:pPr marL="0" indent="0">
              <a:buNone/>
            </a:pPr>
            <a:endParaRPr lang="en-US" altLang="zh-CN" dirty="0" smtClean="0">
              <a:ea typeface="宋体" panose="02010600030101010101" pitchFamily="2" charset="-122"/>
            </a:endParaRPr>
          </a:p>
          <a:p>
            <a:r>
              <a:rPr lang="en-US" altLang="zh-CN" dirty="0" smtClean="0">
                <a:ea typeface="宋体" panose="02010600030101010101" pitchFamily="2" charset="-122"/>
              </a:rPr>
              <a:t>2.  Quantum </a:t>
            </a:r>
            <a:r>
              <a:rPr lang="en-US" altLang="zh-CN" dirty="0">
                <a:ea typeface="宋体" panose="02010600030101010101" pitchFamily="2" charset="-122"/>
              </a:rPr>
              <a:t>E</a:t>
            </a:r>
            <a:r>
              <a:rPr lang="en-US" altLang="zh-CN" dirty="0" smtClean="0">
                <a:ea typeface="宋体" panose="02010600030101010101" pitchFamily="2" charset="-122"/>
              </a:rPr>
              <a:t>lectrodynamics</a:t>
            </a: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en-US" altLang="zh-CN" dirty="0" smtClean="0"/>
              <a:t>3.  Spontaneous Emission, Local Density of States, and Green’s Tensor </a:t>
            </a:r>
            <a:endParaRPr lang="en-US" altLang="zh-CN" dirty="0" smtClean="0">
              <a:ea typeface="ＭＳ Ｐゴシック" panose="020B0600070205080204" pitchFamily="34" charset="-128"/>
            </a:endParaRPr>
          </a:p>
          <a:p>
            <a:endParaRPr lang="en-US" altLang="zh-CN" dirty="0">
              <a:ea typeface="ＭＳ Ｐゴシック" panose="020B0600070205080204" pitchFamily="34" charset="-128"/>
            </a:endParaRPr>
          </a:p>
          <a:p>
            <a:r>
              <a:rPr lang="en-US" altLang="zh-CN" dirty="0" smtClean="0">
                <a:ea typeface="ＭＳ Ｐゴシック" panose="020B0600070205080204" pitchFamily="34" charset="-128"/>
              </a:rPr>
              <a:t>4.  Graphene </a:t>
            </a:r>
            <a:r>
              <a:rPr lang="en-US" altLang="zh-CN" dirty="0" err="1" smtClean="0">
                <a:ea typeface="ＭＳ Ｐゴシック" panose="020B0600070205080204" pitchFamily="34" charset="-128"/>
              </a:rPr>
              <a:t>Plasmonics</a:t>
            </a:r>
            <a:r>
              <a:rPr lang="en-US" altLang="zh-CN" dirty="0" smtClean="0">
                <a:ea typeface="ＭＳ Ｐゴシック" panose="020B0600070205080204" pitchFamily="34" charset="-128"/>
              </a:rPr>
              <a:t> to Control the </a:t>
            </a:r>
            <a:r>
              <a:rPr lang="en-US" altLang="zh-CN" dirty="0"/>
              <a:t>Local Density of </a:t>
            </a:r>
            <a:r>
              <a:rPr lang="en-US" altLang="zh-CN" dirty="0" smtClean="0"/>
              <a:t>States</a:t>
            </a:r>
            <a:endParaRPr lang="en-US" altLang="zh-CN" dirty="0" smtClean="0">
              <a:ea typeface="ＭＳ Ｐゴシック" panose="020B0600070205080204" pitchFamily="34" charset="-128"/>
            </a:endParaRPr>
          </a:p>
          <a:p>
            <a:endParaRPr lang="en-US" altLang="zh-CN" dirty="0">
              <a:ea typeface="ＭＳ Ｐゴシック" panose="020B0600070205080204" pitchFamily="34" charset="-128"/>
            </a:endParaRPr>
          </a:p>
          <a:p>
            <a:r>
              <a:rPr lang="en-US" altLang="zh-CN" dirty="0" smtClean="0">
                <a:ea typeface="ＭＳ Ｐゴシック" panose="020B0600070205080204" pitchFamily="34" charset="-128"/>
              </a:rPr>
              <a:t>5.  Conclusion</a:t>
            </a:r>
          </a:p>
          <a:p>
            <a:endParaRPr lang="en-US" altLang="zh-CN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657225"/>
          </a:xfrm>
        </p:spPr>
        <p:txBody>
          <a:bodyPr/>
          <a:lstStyle/>
          <a:p>
            <a:r>
              <a:rPr lang="en-US" altLang="zh-CN" sz="2400" dirty="0" smtClean="0">
                <a:latin typeface="+mn-lt"/>
                <a:ea typeface="宋体" charset="-122"/>
              </a:rPr>
              <a:t>Why spontaneous emission (decay) is important?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191000" y="5635724"/>
            <a:ext cx="459273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zh-CN">
                <a:solidFill>
                  <a:srgbClr val="000000"/>
                </a:solidFill>
                <a:latin typeface="+mn-lt"/>
              </a:rPr>
              <a:t>C Walther et al. Science 327, 1495-1497 (2010)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0124"/>
            <a:ext cx="56388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2400" y="5026124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>
                <a:latin typeface="+mn-lt"/>
              </a:rPr>
              <a:t>LED (photonic crystal cavity)  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05400" y="5026124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>
                <a:latin typeface="+mn-lt"/>
              </a:rPr>
              <a:t>Laser (metallic microcavity)</a:t>
            </a: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849"/>
            <a:ext cx="3505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5525284"/>
            <a:ext cx="3570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>
                <a:latin typeface="+mn-lt"/>
              </a:rPr>
              <a:t>M. Francardi et al. Appl. Phys. Lett. </a:t>
            </a:r>
          </a:p>
          <a:p>
            <a:pPr eaLnBrk="1" hangingPunct="1"/>
            <a:r>
              <a:rPr lang="en-US" altLang="zh-CN">
                <a:latin typeface="+mn-lt"/>
              </a:rPr>
              <a:t>93, 143102 (2008) </a:t>
            </a:r>
          </a:p>
        </p:txBody>
      </p:sp>
      <p:cxnSp>
        <p:nvCxnSpPr>
          <p:cNvPr id="19" name="直線單箭頭接點 12"/>
          <p:cNvCxnSpPr>
            <a:cxnSpLocks noChangeShapeType="1"/>
          </p:cNvCxnSpPr>
          <p:nvPr/>
        </p:nvCxnSpPr>
        <p:spPr bwMode="auto">
          <a:xfrm>
            <a:off x="3581400" y="5178524"/>
            <a:ext cx="14478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文字方塊 15"/>
          <p:cNvSpPr txBox="1">
            <a:spLocks noChangeArrowheads="1"/>
          </p:cNvSpPr>
          <p:nvPr/>
        </p:nvSpPr>
        <p:spPr bwMode="auto">
          <a:xfrm>
            <a:off x="3581400" y="4721324"/>
            <a:ext cx="1435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>
                <a:latin typeface="+mn-lt"/>
              </a:rPr>
              <a:t>Purcell factor</a:t>
            </a:r>
            <a:endParaRPr lang="zh-CN" altLang="en-US">
              <a:latin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1295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dirty="0">
                <a:latin typeface="+mn-lt"/>
              </a:rPr>
              <a:t>Control of spontaneously emitted light lies at the heart of quantum optics. It </a:t>
            </a:r>
            <a:r>
              <a:rPr lang="en-US" altLang="zh-CN" dirty="0" smtClean="0">
                <a:latin typeface="+mn-lt"/>
              </a:rPr>
              <a:t>is essential </a:t>
            </a:r>
            <a:r>
              <a:rPr lang="en-US" altLang="zh-CN" dirty="0">
                <a:latin typeface="+mn-lt"/>
              </a:rPr>
              <a:t>for diverse applications ranging from lasers, light-emitting </a:t>
            </a:r>
            <a:r>
              <a:rPr lang="en-US" altLang="zh-CN" dirty="0" smtClean="0">
                <a:latin typeface="+mn-lt"/>
              </a:rPr>
              <a:t>diodes, solar </a:t>
            </a:r>
            <a:r>
              <a:rPr lang="en-US" altLang="zh-CN" dirty="0">
                <a:latin typeface="+mn-lt"/>
              </a:rPr>
              <a:t>cells, </a:t>
            </a:r>
            <a:r>
              <a:rPr lang="en-US" altLang="zh-CN" dirty="0" smtClean="0">
                <a:latin typeface="+mn-lt"/>
              </a:rPr>
              <a:t>and quantum </a:t>
            </a:r>
            <a:r>
              <a:rPr lang="en-US" altLang="zh-CN" dirty="0">
                <a:latin typeface="+mn-lt"/>
              </a:rPr>
              <a:t>information.</a:t>
            </a:r>
          </a:p>
        </p:txBody>
      </p:sp>
    </p:spTree>
    <p:extLst>
      <p:ext uri="{BB962C8B-B14F-4D97-AF65-F5344CB8AC3E}">
        <p14:creationId xmlns:p14="http://schemas.microsoft.com/office/powerpoint/2010/main" val="27726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657225"/>
          </a:xfrm>
        </p:spPr>
        <p:txBody>
          <a:bodyPr/>
          <a:lstStyle/>
          <a:p>
            <a:r>
              <a:rPr lang="en-US" altLang="zh-CN" sz="2400" dirty="0" smtClean="0">
                <a:latin typeface="+mn-ea"/>
                <a:ea typeface="+mn-ea"/>
              </a:rPr>
              <a:t>History of </a:t>
            </a:r>
            <a:r>
              <a:rPr lang="en-US" altLang="zh-CN" sz="2400" u="sng" dirty="0" smtClean="0">
                <a:latin typeface="+mn-ea"/>
                <a:ea typeface="+mn-ea"/>
              </a:rPr>
              <a:t>spontaneous EMISSION rate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240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+mn-ea"/>
                <a:ea typeface="+mn-ea"/>
              </a:rPr>
              <a:t>Classical View:</a:t>
            </a:r>
          </a:p>
        </p:txBody>
      </p:sp>
      <p:pic>
        <p:nvPicPr>
          <p:cNvPr id="7" name="Picture 10" descr="Arpana_Diagram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7010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06650" y="2438400"/>
            <a:ext cx="2209800" cy="3810000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>
              <a:latin typeface="+mn-ea"/>
              <a:ea typeface="+mn-ea"/>
            </a:endParaRPr>
          </a:p>
        </p:txBody>
      </p:sp>
      <p:pic>
        <p:nvPicPr>
          <p:cNvPr id="9" name="Picture 13" descr="b2e38fdd-519f-0139-f6ea-343a4d0f5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7145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1a5e5e3b-8eac-42fb-cc96-7f7de918e6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172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a2a38cfc-3a3a-619f-1009-43afcb4662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18481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bf194965-9e96-1f3e-7185-23407c0fd4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4" y="2971800"/>
            <a:ext cx="22098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859" y="2438400"/>
            <a:ext cx="240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+mn-ea"/>
                <a:ea typeface="+mn-ea"/>
              </a:rPr>
              <a:t>Boltzmann statistics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5867400" y="1447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 flipV="1">
            <a:off x="7010400" y="14478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50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 smtClean="0">
                <a:latin typeface="+mn-ea"/>
                <a:ea typeface="+mn-ea"/>
              </a:rPr>
              <a:t>proportion to photon </a:t>
            </a:r>
            <a:r>
              <a:rPr lang="en-US" altLang="zh-CN" b="1" dirty="0">
                <a:latin typeface="+mn-ea"/>
                <a:ea typeface="+mn-ea"/>
              </a:rPr>
              <a:t>intensity</a:t>
            </a:r>
          </a:p>
        </p:txBody>
      </p:sp>
      <p:pic>
        <p:nvPicPr>
          <p:cNvPr id="17" name="Picture 25" descr="Albert Einste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998913"/>
            <a:ext cx="1543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546350" y="6216650"/>
            <a:ext cx="659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 dirty="0" smtClean="0">
                <a:latin typeface="+mn-ea"/>
                <a:ea typeface="+mn-ea"/>
              </a:rPr>
              <a:t>spontaneous </a:t>
            </a:r>
            <a:r>
              <a:rPr lang="en-US" altLang="zh-CN" b="1" dirty="0">
                <a:latin typeface="+mn-ea"/>
                <a:ea typeface="+mn-ea"/>
              </a:rPr>
              <a:t>emission: an exited atom/molecule decay to </a:t>
            </a:r>
            <a:br>
              <a:rPr lang="en-US" altLang="zh-CN" b="1" dirty="0">
                <a:latin typeface="+mn-ea"/>
                <a:ea typeface="+mn-ea"/>
              </a:rPr>
            </a:br>
            <a:r>
              <a:rPr lang="en-US" altLang="zh-CN" b="1" dirty="0">
                <a:latin typeface="+mn-ea"/>
                <a:ea typeface="+mn-ea"/>
              </a:rPr>
              <a:t>the ground state and emits a photon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35350" y="1939699"/>
            <a:ext cx="1524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>
              <a:latin typeface="+mn-ea"/>
              <a:ea typeface="+mn-ea"/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 flipV="1">
            <a:off x="3511550" y="990600"/>
            <a:ext cx="1670050" cy="9001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06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ea typeface="+mn-ea"/>
              </a:rPr>
              <a:t>THREE Regimes in optics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6079"/>
            <a:ext cx="20478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32" y="1905806"/>
            <a:ext cx="28956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667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667000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307975" y="4241800"/>
            <a:ext cx="2058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classical optics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ray physics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D&gt;&gt;</a:t>
            </a:r>
            <a:r>
              <a:rPr lang="el-GR" altLang="zh-CN" sz="2000" b="1" dirty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λ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3429000" y="4205288"/>
            <a:ext cx="1820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+mn-ea"/>
                <a:ea typeface="+mn-ea"/>
              </a:rPr>
              <a:t>nano-optics</a:t>
            </a:r>
          </a:p>
          <a:p>
            <a:pPr algn="ctr"/>
            <a:r>
              <a:rPr lang="en-US" altLang="zh-CN" sz="2000" b="1">
                <a:solidFill>
                  <a:srgbClr val="FF0000"/>
                </a:solidFill>
                <a:latin typeface="+mn-ea"/>
                <a:ea typeface="+mn-ea"/>
              </a:rPr>
              <a:t>wave physics</a:t>
            </a:r>
          </a:p>
          <a:p>
            <a:pPr algn="ctr"/>
            <a:r>
              <a:rPr lang="en-US" altLang="zh-CN" sz="2000" b="1">
                <a:solidFill>
                  <a:srgbClr val="FF0000"/>
                </a:solidFill>
                <a:latin typeface="+mn-ea"/>
                <a:ea typeface="+mn-ea"/>
              </a:rPr>
              <a:t>D~</a:t>
            </a:r>
            <a:r>
              <a:rPr lang="el-GR" altLang="zh-CN" sz="2000" b="1">
                <a:solidFill>
                  <a:srgbClr val="FF0000"/>
                </a:solidFill>
                <a:latin typeface="+mn-ea"/>
                <a:ea typeface="+mn-ea"/>
              </a:rPr>
              <a:t>λ</a:t>
            </a:r>
            <a:endParaRPr lang="en-US" altLang="zh-CN" sz="20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6400800" y="4175125"/>
            <a:ext cx="2273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+mn-ea"/>
                <a:ea typeface="+mn-ea"/>
              </a:rPr>
              <a:t>quantum optics</a:t>
            </a:r>
          </a:p>
          <a:p>
            <a:pPr algn="ctr"/>
            <a:r>
              <a:rPr lang="en-US" altLang="zh-CN" sz="2000" b="1">
                <a:solidFill>
                  <a:srgbClr val="FF0000"/>
                </a:solidFill>
                <a:latin typeface="+mn-ea"/>
                <a:ea typeface="+mn-ea"/>
              </a:rPr>
              <a:t>quantum physics</a:t>
            </a:r>
          </a:p>
          <a:p>
            <a:pPr algn="ctr"/>
            <a:r>
              <a:rPr lang="en-US" altLang="zh-CN" sz="2000" b="1">
                <a:solidFill>
                  <a:srgbClr val="FF0000"/>
                </a:solidFill>
                <a:latin typeface="+mn-ea"/>
                <a:ea typeface="+mn-ea"/>
              </a:rPr>
              <a:t>D&lt;&lt;</a:t>
            </a:r>
            <a:r>
              <a:rPr lang="el-GR" altLang="zh-CN" sz="2000" b="1">
                <a:solidFill>
                  <a:srgbClr val="FF0000"/>
                </a:solidFill>
                <a:latin typeface="+mn-ea"/>
                <a:ea typeface="+mn-ea"/>
              </a:rPr>
              <a:t>λ</a:t>
            </a:r>
            <a:endParaRPr lang="en-US" altLang="zh-CN" sz="20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52720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At quantum regimes, the object size (&lt;10 nm) is quite small compared to wavelength. In this situation, semi-classical </a:t>
            </a:r>
            <a:r>
              <a:rPr lang="en-US" altLang="zh-CN" dirty="0">
                <a:latin typeface="+mn-ea"/>
                <a:ea typeface="+mn-ea"/>
              </a:rPr>
              <a:t>Maxwell-Schrödinger</a:t>
            </a:r>
            <a:r>
              <a:rPr lang="en-US" altLang="zh-CN" dirty="0" smtClean="0">
                <a:latin typeface="+mn-ea"/>
                <a:ea typeface="+mn-ea"/>
              </a:rPr>
              <a:t> system is required to describe the EM—particle interaction. Moreover, if the number of photons is also quite small, Maxwell’s equations should be quantized.</a:t>
            </a:r>
            <a:endParaRPr lang="zh-CN" altLang="en-US" dirty="0">
              <a:latin typeface="+mn-ea"/>
              <a:ea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705600" y="1752600"/>
            <a:ext cx="381000" cy="900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8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427" y="504170"/>
            <a:ext cx="9134573" cy="394828"/>
          </a:xfrm>
        </p:spPr>
        <p:txBody>
          <a:bodyPr/>
          <a:lstStyle/>
          <a:p>
            <a:r>
              <a:rPr lang="en-US" altLang="zh-CN" sz="2000" dirty="0" smtClean="0">
                <a:latin typeface="+mn-ea"/>
                <a:ea typeface="+mn-ea"/>
              </a:rPr>
              <a:t>A modern interpretation: quantum electrodynamics (1)</a:t>
            </a:r>
            <a:endParaRPr lang="zh-CN" altLang="en-US" sz="2000" dirty="0">
              <a:latin typeface="+mn-ea"/>
              <a:ea typeface="+mn-ea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15333"/>
              </p:ext>
            </p:extLst>
          </p:nvPr>
        </p:nvGraphicFramePr>
        <p:xfrm>
          <a:off x="1016661" y="1464736"/>
          <a:ext cx="1739900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" name="Equation" r:id="rId4" imgW="1739880" imgH="2476440" progId="Equation.DSMT4">
                  <p:embed/>
                </p:oleObj>
              </mc:Choice>
              <mc:Fallback>
                <p:oleObj name="Equation" r:id="rId4" imgW="1739880" imgH="2476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661" y="1464736"/>
                        <a:ext cx="1739900" cy="24796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9766" y="96565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Quantized form of Maxwell Equations</a:t>
            </a:r>
            <a:endParaRPr lang="zh-CN" altLang="en-US" dirty="0">
              <a:latin typeface="+mn-ea"/>
              <a:ea typeface="+mn-ea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301954"/>
              </p:ext>
            </p:extLst>
          </p:nvPr>
        </p:nvGraphicFramePr>
        <p:xfrm>
          <a:off x="2036538" y="3992742"/>
          <a:ext cx="1676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" name="Equation" r:id="rId6" imgW="1676160" imgH="736560" progId="Equation.DSMT4">
                  <p:embed/>
                </p:oleObj>
              </mc:Choice>
              <mc:Fallback>
                <p:oleObj name="Equation" r:id="rId6" imgW="16761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538" y="3992742"/>
                        <a:ext cx="1676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1080"/>
              </p:ext>
            </p:extLst>
          </p:nvPr>
        </p:nvGraphicFramePr>
        <p:xfrm>
          <a:off x="624802" y="4153023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" name="Equation" r:id="rId8" imgW="1130040" imgH="342720" progId="Equation.DSMT4">
                  <p:embed/>
                </p:oleObj>
              </mc:Choice>
              <mc:Fallback>
                <p:oleObj name="Equation" r:id="rId8" imgW="11300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02" y="4153023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255255" y="5331089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latin typeface="+mn-ea"/>
                <a:ea typeface="+mn-ea"/>
              </a:rPr>
              <a:t>Coulomb gauge</a:t>
            </a:r>
            <a:endParaRPr lang="zh-CN" altLang="en-US" u="sng" dirty="0">
              <a:latin typeface="+mn-ea"/>
              <a:ea typeface="+mn-ea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727703"/>
              </p:ext>
            </p:extLst>
          </p:nvPr>
        </p:nvGraphicFramePr>
        <p:xfrm>
          <a:off x="2206603" y="4712069"/>
          <a:ext cx="952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" name="Equation" r:id="rId10" imgW="952200" imgH="342720" progId="Equation.DSMT4">
                  <p:embed/>
                </p:oleObj>
              </mc:Choice>
              <mc:Fallback>
                <p:oleObj name="Equation" r:id="rId10" imgW="9522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03" y="4712069"/>
                        <a:ext cx="952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797277"/>
              </p:ext>
            </p:extLst>
          </p:nvPr>
        </p:nvGraphicFramePr>
        <p:xfrm>
          <a:off x="527995" y="4495923"/>
          <a:ext cx="1231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" name="Equation" r:id="rId12" imgW="1231560" imgH="736560" progId="Equation.DSMT4">
                  <p:embed/>
                </p:oleObj>
              </mc:Choice>
              <mc:Fallback>
                <p:oleObj name="Equation" r:id="rId12" imgW="1231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995" y="4495923"/>
                        <a:ext cx="1231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接连接符 26"/>
          <p:cNvCxnSpPr/>
          <p:nvPr/>
        </p:nvCxnSpPr>
        <p:spPr>
          <a:xfrm>
            <a:off x="4031480" y="990600"/>
            <a:ext cx="24511" cy="470982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1946" y="1313351"/>
            <a:ext cx="3988377" cy="5334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105754" y="969227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Quantized Hamiltonian 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63" y="1853861"/>
            <a:ext cx="3524250" cy="447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04714" y="2272287"/>
            <a:ext cx="2228850" cy="73342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38981" y="2879712"/>
            <a:ext cx="4543551" cy="736792"/>
          </a:xfrm>
          <a:prstGeom prst="rect">
            <a:avLst/>
          </a:prstGeom>
        </p:spPr>
      </p:pic>
      <p:cxnSp>
        <p:nvCxnSpPr>
          <p:cNvPr id="36" name="直接连接符 35"/>
          <p:cNvCxnSpPr/>
          <p:nvPr/>
        </p:nvCxnSpPr>
        <p:spPr>
          <a:xfrm>
            <a:off x="4055991" y="4153023"/>
            <a:ext cx="4977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 flipV="1">
            <a:off x="5540272" y="2816920"/>
            <a:ext cx="367329" cy="322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475888" y="24651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+mn-ea"/>
                <a:ea typeface="+mn-ea"/>
              </a:rPr>
              <a:t>eigenmodes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80851" y="4173594"/>
            <a:ext cx="4473091" cy="46125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123253" y="4916100"/>
            <a:ext cx="2122589" cy="646331"/>
          </a:xfrm>
          <a:prstGeom prst="rect">
            <a:avLst/>
          </a:prstGeom>
          <a:noFill/>
          <a:ln w="158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altLang="zh-CN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431202" y="4542515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non-interaction part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435061" y="472718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interaction part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09665" y="3544206"/>
            <a:ext cx="1787051" cy="54433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22546" y="5027650"/>
            <a:ext cx="2040519" cy="58478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61366" y="5625223"/>
            <a:ext cx="3292709" cy="639591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7362668" y="570141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>
                <a:latin typeface="+mn-ea"/>
                <a:ea typeface="+mn-ea"/>
              </a:rPr>
              <a:t>w</a:t>
            </a:r>
            <a:r>
              <a:rPr lang="en-US" altLang="zh-CN" u="sng" dirty="0" smtClean="0">
                <a:latin typeface="+mn-ea"/>
                <a:ea typeface="+mn-ea"/>
              </a:rPr>
              <a:t>ave function</a:t>
            </a:r>
            <a:endParaRPr lang="zh-CN" altLang="en-US" u="sng" dirty="0">
              <a:latin typeface="+mn-ea"/>
              <a:ea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0" y="6083540"/>
            <a:ext cx="932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+mn-ea"/>
                <a:ea typeface="+mn-ea"/>
              </a:rPr>
              <a:t>e: excited state of atom; g: ground state of atom; 0: no photon; 1: one photon</a:t>
            </a:r>
            <a:endParaRPr lang="zh-CN" altLang="en-US" dirty="0">
              <a:latin typeface="+mn-ea"/>
              <a:ea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88481" y="5700421"/>
            <a:ext cx="3981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294932" y="5767073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perturbation method could solve it!</a:t>
            </a:r>
            <a:endParaRPr lang="zh-CN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65600" y="4949418"/>
            <a:ext cx="1729501" cy="584562"/>
          </a:xfrm>
          <a:prstGeom prst="rect">
            <a:avLst/>
          </a:prstGeom>
        </p:spPr>
      </p:pic>
      <p:cxnSp>
        <p:nvCxnSpPr>
          <p:cNvPr id="56" name="直接箭头连接符 55"/>
          <p:cNvCxnSpPr/>
          <p:nvPr/>
        </p:nvCxnSpPr>
        <p:spPr>
          <a:xfrm flipV="1">
            <a:off x="3587405" y="5338009"/>
            <a:ext cx="664514" cy="530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H="1" flipV="1">
            <a:off x="6738275" y="3992742"/>
            <a:ext cx="127859" cy="43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7776256" y="4164733"/>
            <a:ext cx="1016555" cy="646331"/>
          </a:xfrm>
          <a:prstGeom prst="rect">
            <a:avLst/>
          </a:prstGeom>
          <a:noFill/>
          <a:ln w="158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altLang="zh-CN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11669" y="357246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ave-particle duality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4661820" y="3345510"/>
            <a:ext cx="0" cy="270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427" y="504170"/>
            <a:ext cx="9134573" cy="394828"/>
          </a:xfrm>
        </p:spPr>
        <p:txBody>
          <a:bodyPr/>
          <a:lstStyle/>
          <a:p>
            <a:r>
              <a:rPr lang="en-US" altLang="zh-CN" sz="2000" dirty="0" smtClean="0">
                <a:latin typeface="+mn-ea"/>
                <a:ea typeface="+mn-ea"/>
              </a:rPr>
              <a:t>A modern interpretation: quantum electrodynamics (2)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0"/>
            <a:ext cx="5486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03" y="1327150"/>
            <a:ext cx="5943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98203" y="1079500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u="sng" dirty="0" smtClean="0">
                <a:latin typeface="+mn-ea"/>
                <a:ea typeface="+mn-ea"/>
              </a:rPr>
              <a:t>Spontaneous emission rate</a:t>
            </a:r>
            <a:r>
              <a:rPr lang="en-US" altLang="zh-CN" b="1" dirty="0" smtClean="0">
                <a:latin typeface="+mn-ea"/>
                <a:ea typeface="+mn-ea"/>
              </a:rPr>
              <a:t> </a:t>
            </a:r>
            <a:r>
              <a:rPr lang="en-US" altLang="zh-CN" b="1" dirty="0">
                <a:latin typeface="+mn-ea"/>
                <a:ea typeface="+mn-ea"/>
              </a:rPr>
              <a:t>by Fermi golden rule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78" y="4279900"/>
            <a:ext cx="4048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03" y="2908300"/>
            <a:ext cx="5257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060203" y="23749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>
                <a:latin typeface="+mn-ea"/>
                <a:ea typeface="+mn-ea"/>
              </a:rPr>
              <a:t>Mode expansion of dyadic green’s function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311153" y="3822700"/>
            <a:ext cx="385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>
                <a:latin typeface="+mn-ea"/>
                <a:ea typeface="+mn-ea"/>
              </a:rPr>
              <a:t>Representation by </a:t>
            </a:r>
            <a:r>
              <a:rPr lang="en-US" altLang="zh-CN" b="1" u="sng" dirty="0">
                <a:latin typeface="+mn-ea"/>
                <a:ea typeface="+mn-ea"/>
              </a:rPr>
              <a:t>Green’s tensor</a:t>
            </a: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" y="4995603"/>
            <a:ext cx="364331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0" y="4621213"/>
            <a:ext cx="5609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u="sng" dirty="0" smtClean="0">
                <a:latin typeface="+mn-ea"/>
                <a:ea typeface="+mn-ea"/>
              </a:rPr>
              <a:t>Electromagnetic Local </a:t>
            </a:r>
            <a:r>
              <a:rPr lang="en-US" altLang="zh-CN" b="1" u="sng" dirty="0">
                <a:latin typeface="+mn-ea"/>
                <a:ea typeface="+mn-ea"/>
              </a:rPr>
              <a:t>density of state </a:t>
            </a:r>
            <a:r>
              <a:rPr lang="en-US" altLang="zh-CN" b="1" u="sng" dirty="0" smtClean="0">
                <a:latin typeface="+mn-ea"/>
                <a:ea typeface="+mn-ea"/>
              </a:rPr>
              <a:t>(EMLDOS</a:t>
            </a:r>
            <a:r>
              <a:rPr lang="en-US" altLang="zh-CN" b="1" dirty="0">
                <a:latin typeface="+mn-ea"/>
                <a:ea typeface="+mn-ea"/>
              </a:rPr>
              <a:t>)</a:t>
            </a:r>
          </a:p>
        </p:txBody>
      </p:sp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03" y="5400202"/>
            <a:ext cx="39973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193803" y="5031902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>
                <a:latin typeface="+mn-ea"/>
                <a:ea typeface="+mn-ea"/>
              </a:rPr>
              <a:t>Purcell factor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28277"/>
              </p:ext>
            </p:extLst>
          </p:nvPr>
        </p:nvGraphicFramePr>
        <p:xfrm>
          <a:off x="2148853" y="963849"/>
          <a:ext cx="1092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Equation" r:id="rId9" imgW="1091880" imgH="672840" progId="Equation.DSMT4">
                  <p:embed/>
                </p:oleObj>
              </mc:Choice>
              <mc:Fallback>
                <p:oleObj name="Equation" r:id="rId9" imgW="109188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853" y="963849"/>
                        <a:ext cx="1092200" cy="673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箭头连接符 16"/>
          <p:cNvCxnSpPr/>
          <p:nvPr/>
        </p:nvCxnSpPr>
        <p:spPr>
          <a:xfrm>
            <a:off x="3298203" y="1446213"/>
            <a:ext cx="354537" cy="190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8258"/>
            <a:ext cx="7800975" cy="657225"/>
          </a:xfrm>
        </p:spPr>
        <p:txBody>
          <a:bodyPr/>
          <a:lstStyle/>
          <a:p>
            <a:r>
              <a:rPr lang="en-US" altLang="zh-CN" sz="2400" dirty="0" smtClean="0">
                <a:latin typeface="+mn-ea"/>
                <a:ea typeface="+mn-ea"/>
              </a:rPr>
              <a:t>Graphene</a:t>
            </a:r>
          </a:p>
        </p:txBody>
      </p:sp>
      <p:grpSp>
        <p:nvGrpSpPr>
          <p:cNvPr id="18434" name="Group 7"/>
          <p:cNvGrpSpPr>
            <a:grpSpLocks/>
          </p:cNvGrpSpPr>
          <p:nvPr/>
        </p:nvGrpSpPr>
        <p:grpSpPr bwMode="auto">
          <a:xfrm>
            <a:off x="4953000" y="1543050"/>
            <a:ext cx="3951288" cy="4072743"/>
            <a:chOff x="5386388" y="1562626"/>
            <a:chExt cx="3951196" cy="4073085"/>
          </a:xfrm>
        </p:grpSpPr>
        <p:pic>
          <p:nvPicPr>
            <p:cNvPr id="18441" name="Picture 4" descr="http://graphene.nus.edu.sg/sites/default/files/static_files/allotropes.001_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86388" y="1989138"/>
              <a:ext cx="3757612" cy="296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Rectangle 9"/>
            <p:cNvSpPr>
              <a:spLocks noChangeArrowheads="1"/>
            </p:cNvSpPr>
            <p:nvPr/>
          </p:nvSpPr>
          <p:spPr bwMode="auto">
            <a:xfrm>
              <a:off x="5386388" y="4989326"/>
              <a:ext cx="2121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+mn-ea"/>
                  <a:ea typeface="+mn-ea"/>
                </a:rPr>
                <a:t>Carbon Nanotubes</a:t>
              </a:r>
              <a:endParaRPr lang="zh-CN" altLang="en-US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18443" name="Rectangle 10"/>
            <p:cNvSpPr>
              <a:spLocks noChangeArrowheads="1"/>
            </p:cNvSpPr>
            <p:nvPr/>
          </p:nvSpPr>
          <p:spPr bwMode="auto">
            <a:xfrm>
              <a:off x="7486376" y="4989326"/>
              <a:ext cx="1851208" cy="646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+mn-ea"/>
                  <a:ea typeface="+mn-ea"/>
                </a:rPr>
                <a:t>Fullerences (C</a:t>
              </a:r>
              <a:r>
                <a:rPr lang="en-US" altLang="zh-CN" baseline="-25000">
                  <a:solidFill>
                    <a:srgbClr val="FF0000"/>
                  </a:solidFill>
                  <a:latin typeface="+mn-ea"/>
                  <a:ea typeface="+mn-ea"/>
                </a:rPr>
                <a:t>60</a:t>
              </a:r>
              <a:r>
                <a:rPr lang="en-US" altLang="zh-CN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endParaRPr lang="zh-CN" altLang="en-US" baseline="-2500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18444" name="Rectangle 11"/>
            <p:cNvSpPr>
              <a:spLocks noChangeArrowheads="1"/>
            </p:cNvSpPr>
            <p:nvPr/>
          </p:nvSpPr>
          <p:spPr bwMode="auto">
            <a:xfrm>
              <a:off x="7598216" y="1564307"/>
              <a:ext cx="10695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+mn-ea"/>
                  <a:ea typeface="+mn-ea"/>
                </a:rPr>
                <a:t>Graphite</a:t>
              </a:r>
              <a:endParaRPr lang="zh-CN" altLang="en-US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18445" name="Rectangle 12"/>
            <p:cNvSpPr>
              <a:spLocks noChangeArrowheads="1"/>
            </p:cNvSpPr>
            <p:nvPr/>
          </p:nvSpPr>
          <p:spPr bwMode="auto">
            <a:xfrm>
              <a:off x="5652120" y="1562626"/>
              <a:ext cx="12105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+mn-ea"/>
                  <a:ea typeface="+mn-ea"/>
                </a:rPr>
                <a:t>Graphene</a:t>
              </a:r>
              <a:endParaRPr lang="zh-CN" altLang="en-US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715000" y="5718175"/>
            <a:ext cx="2759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+mn-ea"/>
                <a:ea typeface="+mn-ea"/>
              </a:rPr>
              <a:t>Physics World 19, 33 (2006)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115289" y="1078137"/>
            <a:ext cx="5103449" cy="26177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b="0" dirty="0" smtClean="0">
                <a:latin typeface="+mn-ea"/>
                <a:ea typeface="+mn-ea"/>
              </a:rPr>
              <a:t>Atomic thickness;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0" dirty="0" smtClean="0">
                <a:latin typeface="+mn-ea"/>
                <a:ea typeface="+mn-ea"/>
              </a:rPr>
              <a:t>High optical transmittance and conductivity;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0" dirty="0" smtClean="0">
                <a:latin typeface="+mn-ea"/>
                <a:ea typeface="+mn-ea"/>
              </a:rPr>
              <a:t>Dynamically modify chemical potentials through tuning the gate voltage</a:t>
            </a:r>
          </a:p>
          <a:p>
            <a:pPr>
              <a:buFont typeface="Wingdings" pitchFamily="2" charset="2"/>
              <a:buChar char="Ø"/>
            </a:pPr>
            <a:endParaRPr lang="en-US" altLang="zh-CN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</p:txBody>
      </p:sp>
      <p:sp>
        <p:nvSpPr>
          <p:cNvPr id="18437" name="Rectangle 21"/>
          <p:cNvSpPr>
            <a:spLocks noChangeArrowheads="1"/>
          </p:cNvSpPr>
          <p:nvPr/>
        </p:nvSpPr>
        <p:spPr bwMode="auto">
          <a:xfrm>
            <a:off x="1752600" y="567055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+mn-ea"/>
                <a:ea typeface="+mn-ea"/>
              </a:rPr>
              <a:t>Fabrication</a:t>
            </a:r>
            <a:endParaRPr lang="zh-CN" altLang="en-US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8438" name="Group 1"/>
          <p:cNvGrpSpPr>
            <a:grpSpLocks/>
          </p:cNvGrpSpPr>
          <p:nvPr/>
        </p:nvGrpSpPr>
        <p:grpSpPr bwMode="auto">
          <a:xfrm>
            <a:off x="367207" y="3002443"/>
            <a:ext cx="4333875" cy="3184525"/>
            <a:chOff x="533400" y="2997200"/>
            <a:chExt cx="4333875" cy="3184833"/>
          </a:xfrm>
        </p:grpSpPr>
        <p:pic>
          <p:nvPicPr>
            <p:cNvPr id="184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997200"/>
              <a:ext cx="4333875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5939453"/>
              <a:ext cx="2472752" cy="24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122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961"/>
    </mc:Choice>
    <mc:Fallback xmlns="">
      <p:transition advTm="9296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657225"/>
          </a:xfrm>
        </p:spPr>
        <p:txBody>
          <a:bodyPr/>
          <a:lstStyle/>
          <a:p>
            <a:r>
              <a:rPr lang="en-US" altLang="zh-CN" sz="2400" dirty="0" smtClean="0">
                <a:latin typeface="+mn-ea"/>
                <a:ea typeface="+mn-ea"/>
              </a:rPr>
              <a:t>Formulations for graphene permittivity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60499" y="1050096"/>
            <a:ext cx="7827807" cy="5461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Surface conductivity of Graphene given by Kubo formula</a:t>
            </a:r>
          </a:p>
        </p:txBody>
      </p:sp>
      <p:grpSp>
        <p:nvGrpSpPr>
          <p:cNvPr id="19459" name="Group 28"/>
          <p:cNvGrpSpPr>
            <a:grpSpLocks/>
          </p:cNvGrpSpPr>
          <p:nvPr/>
        </p:nvGrpSpPr>
        <p:grpSpPr bwMode="auto">
          <a:xfrm>
            <a:off x="254000" y="1905000"/>
            <a:ext cx="8334307" cy="2861667"/>
            <a:chOff x="637093" y="2271557"/>
            <a:chExt cx="8334059" cy="2860886"/>
          </a:xfrm>
        </p:grpSpPr>
        <p:pic>
          <p:nvPicPr>
            <p:cNvPr id="1946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3875" y="2362199"/>
              <a:ext cx="5864225" cy="219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63" name="Group 11"/>
            <p:cNvGrpSpPr>
              <a:grpSpLocks/>
            </p:cNvGrpSpPr>
            <p:nvPr/>
          </p:nvGrpSpPr>
          <p:grpSpPr bwMode="auto">
            <a:xfrm>
              <a:off x="3352801" y="2895600"/>
              <a:ext cx="4267200" cy="1357158"/>
              <a:chOff x="3720483" y="2991529"/>
              <a:chExt cx="3766226" cy="1356601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>
                <a:off x="3720858" y="4147701"/>
                <a:ext cx="689334" cy="1998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6932143" y="2991204"/>
                <a:ext cx="554829" cy="3585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6657767" y="2271557"/>
              <a:ext cx="2313385" cy="64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 err="1">
                  <a:latin typeface="+mn-ea"/>
                  <a:ea typeface="+mn-ea"/>
                </a:rPr>
                <a:t>Intraband</a:t>
              </a:r>
              <a:r>
                <a:rPr lang="en-US" altLang="zh-CN" dirty="0">
                  <a:latin typeface="+mn-ea"/>
                  <a:ea typeface="+mn-ea"/>
                </a:rPr>
                <a:t> Relaxation</a:t>
              </a:r>
            </a:p>
            <a:p>
              <a:r>
                <a:rPr lang="en-US" altLang="zh-CN" dirty="0">
                  <a:latin typeface="+mn-ea"/>
                  <a:ea typeface="+mn-ea"/>
                </a:rPr>
                <a:t>    </a:t>
              </a:r>
              <a:r>
                <a:rPr lang="en-US" altLang="zh-CN" dirty="0" smtClean="0">
                  <a:latin typeface="+mn-ea"/>
                  <a:ea typeface="+mn-ea"/>
                </a:rPr>
                <a:t>(plasmonic effect)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637093" y="4209365"/>
              <a:ext cx="3860878" cy="92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+mn-ea"/>
                  <a:ea typeface="+mn-ea"/>
                </a:rPr>
                <a:t>	</a:t>
              </a:r>
              <a:r>
                <a:rPr lang="en-US" altLang="zh-CN" dirty="0" err="1">
                  <a:latin typeface="+mn-ea"/>
                  <a:ea typeface="+mn-ea"/>
                </a:rPr>
                <a:t>Interband</a:t>
              </a:r>
              <a:r>
                <a:rPr lang="en-US" altLang="zh-CN" dirty="0">
                  <a:latin typeface="+mn-ea"/>
                  <a:ea typeface="+mn-ea"/>
                </a:rPr>
                <a:t> Transition</a:t>
              </a:r>
            </a:p>
            <a:p>
              <a:r>
                <a:rPr lang="en-US" altLang="zh-CN" dirty="0">
                  <a:latin typeface="+mn-ea"/>
                  <a:ea typeface="+mn-ea"/>
                </a:rPr>
                <a:t>(Be </a:t>
              </a:r>
              <a:r>
                <a:rPr lang="en-US" altLang="zh-CN" dirty="0" err="1">
                  <a:latin typeface="+mn-ea"/>
                  <a:ea typeface="+mn-ea"/>
                </a:rPr>
                <a:t>neglectable</a:t>
              </a:r>
              <a:r>
                <a:rPr lang="en-US" altLang="zh-CN" dirty="0">
                  <a:latin typeface="+mn-ea"/>
                  <a:ea typeface="+mn-ea"/>
                </a:rPr>
                <a:t> at </a:t>
              </a:r>
              <a:r>
                <a:rPr lang="en-US" altLang="zh-CN" dirty="0" smtClean="0">
                  <a:latin typeface="+mn-ea"/>
                  <a:ea typeface="+mn-ea"/>
                </a:rPr>
                <a:t>THz </a:t>
              </a:r>
              <a:r>
                <a:rPr lang="en-US" altLang="zh-CN" dirty="0" smtClean="0">
                  <a:latin typeface="+mn-ea"/>
                  <a:ea typeface="+mn-ea"/>
                </a:rPr>
                <a:t>frequencies</a:t>
              </a:r>
              <a:r>
                <a:rPr lang="en-US" altLang="zh-CN" dirty="0">
                  <a:latin typeface="+mn-ea"/>
                  <a:ea typeface="+mn-ea"/>
                </a:rPr>
                <a:t>)</a:t>
              </a:r>
            </a:p>
            <a:p>
              <a:endParaRPr lang="zh-CN" altLang="en-US" dirty="0">
                <a:latin typeface="+mn-ea"/>
                <a:ea typeface="+mn-ea"/>
              </a:endParaRPr>
            </a:p>
          </p:txBody>
        </p:sp>
      </p:grp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181600"/>
            <a:ext cx="29638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00075" y="4724400"/>
            <a:ext cx="8162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8046" indent="-285750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dirty="0" smtClean="0">
                <a:latin typeface="+mn-ea"/>
              </a:rPr>
              <a:t>ω-Frequency, </a:t>
            </a:r>
            <a:r>
              <a:rPr lang="en-US" altLang="zh-CN" dirty="0">
                <a:latin typeface="+mn-ea"/>
              </a:rPr>
              <a:t>µ</a:t>
            </a:r>
            <a:r>
              <a:rPr lang="en-US" altLang="zh-CN" sz="1050" dirty="0">
                <a:latin typeface="+mn-ea"/>
              </a:rPr>
              <a:t>c</a:t>
            </a:r>
            <a:r>
              <a:rPr lang="en-US" altLang="zh-CN" dirty="0">
                <a:latin typeface="+mn-ea"/>
              </a:rPr>
              <a:t>-Chemical </a:t>
            </a:r>
            <a:r>
              <a:rPr lang="en-US" altLang="zh-CN" dirty="0" smtClean="0">
                <a:latin typeface="+mn-ea"/>
              </a:rPr>
              <a:t>potential, Γ-Carrier </a:t>
            </a:r>
            <a:r>
              <a:rPr lang="en-US" altLang="zh-CN" dirty="0">
                <a:latin typeface="+mn-ea"/>
              </a:rPr>
              <a:t>scattering </a:t>
            </a:r>
            <a:r>
              <a:rPr lang="en-US" altLang="zh-CN" dirty="0" smtClean="0">
                <a:latin typeface="+mn-ea"/>
              </a:rPr>
              <a:t>rate and T- Temperature;</a:t>
            </a:r>
          </a:p>
          <a:p>
            <a:pPr marL="368046" indent="-285750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dirty="0" smtClean="0">
                <a:latin typeface="+mn-ea"/>
              </a:rPr>
              <a:t>Where Fermi-Dirac </a:t>
            </a:r>
            <a:r>
              <a:rPr lang="en-US" altLang="zh-CN" dirty="0">
                <a:latin typeface="+mn-ea"/>
              </a:rPr>
              <a:t>distribution </a:t>
            </a:r>
            <a:r>
              <a:rPr lang="en-US" altLang="zh-CN" i="1" dirty="0" err="1">
                <a:latin typeface="+mn-ea"/>
                <a:cs typeface="Times New Roman" pitchFamily="18" charset="0"/>
              </a:rPr>
              <a:t>f</a:t>
            </a:r>
            <a:r>
              <a:rPr lang="en-US" altLang="zh-CN" i="1" baseline="-25000" dirty="0" err="1">
                <a:latin typeface="+mn-ea"/>
                <a:cs typeface="Times New Roman" pitchFamily="18" charset="0"/>
              </a:rPr>
              <a:t>d</a:t>
            </a: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is</a:t>
            </a:r>
          </a:p>
          <a:p>
            <a:pPr marL="368046" indent="-285750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dirty="0" smtClean="0">
                <a:latin typeface="+mn-ea"/>
              </a:rPr>
              <a:t>Converts the surface conductivity to volume conductivity in modeling;</a:t>
            </a:r>
            <a:endParaRPr lang="en-US" altLang="zh-CN" i="1" baseline="-25000" dirty="0">
              <a:latin typeface="+mn-ea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CN" kern="0" dirty="0" smtClean="0">
              <a:latin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CN" kern="0" dirty="0" smtClean="0">
              <a:latin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CN" kern="0" dirty="0" smtClean="0">
              <a:latin typeface="+mn-ea"/>
            </a:endParaRPr>
          </a:p>
          <a:p>
            <a:pPr>
              <a:defRPr/>
            </a:pPr>
            <a:endParaRPr lang="zh-CN" altLang="en-US" kern="0" dirty="0">
              <a:latin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6" y="1776412"/>
            <a:ext cx="1276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94" y="5942291"/>
            <a:ext cx="1905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7" y="5940592"/>
            <a:ext cx="9429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961"/>
    </mc:Choice>
    <mc:Fallback xmlns="">
      <p:transition advTm="9296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908</Words>
  <Application>Microsoft Office PowerPoint</Application>
  <PresentationFormat>全屏显示(4:3)</PresentationFormat>
  <Paragraphs>120</Paragraphs>
  <Slides>15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ＭＳ Ｐゴシック</vt:lpstr>
      <vt:lpstr>宋体</vt:lpstr>
      <vt:lpstr>Arial</vt:lpstr>
      <vt:lpstr>Calibri</vt:lpstr>
      <vt:lpstr>Times New Roman</vt:lpstr>
      <vt:lpstr>Wingdings</vt:lpstr>
      <vt:lpstr>Default Design</vt:lpstr>
      <vt:lpstr>Equation</vt:lpstr>
      <vt:lpstr>Manipulating Electromagnetic Local Density of States by Graphene Plasmonics</vt:lpstr>
      <vt:lpstr>OUTLINE</vt:lpstr>
      <vt:lpstr>Why spontaneous emission (decay) is important?</vt:lpstr>
      <vt:lpstr>History of spontaneous EMISSION rate</vt:lpstr>
      <vt:lpstr>THREE Regimes in optics</vt:lpstr>
      <vt:lpstr>A modern interpretation: quantum electrodynamics (1)</vt:lpstr>
      <vt:lpstr>A modern interpretation: quantum electrodynamics (2)</vt:lpstr>
      <vt:lpstr>Graphene</vt:lpstr>
      <vt:lpstr>Formulations for graphene permittivity</vt:lpstr>
      <vt:lpstr>When graphene is applied to control Spontaneous Emission</vt:lpstr>
      <vt:lpstr>Graphene vs metal for controlling Spontaneous emission</vt:lpstr>
      <vt:lpstr>spontaneous Emission in complex multilayer nanostructure</vt:lpstr>
      <vt:lpstr>Publications</vt:lpstr>
      <vt:lpstr>Conclusion</vt:lpstr>
      <vt:lpstr>THANKS FOR YOUR ATTENTION!</vt:lpstr>
    </vt:vector>
  </TitlesOfParts>
  <Company>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Pulsed EM Field Response of a Thin, High-contrast Layered Structure</dc:title>
  <dc:creator>Administrator</dc:creator>
  <cp:lastModifiedBy>shawei</cp:lastModifiedBy>
  <cp:revision>1595</cp:revision>
  <cp:lastPrinted>2015-06-01T15:27:44Z</cp:lastPrinted>
  <dcterms:created xsi:type="dcterms:W3CDTF">2012-10-08T12:30:16Z</dcterms:created>
  <dcterms:modified xsi:type="dcterms:W3CDTF">2015-07-03T01:50:42Z</dcterms:modified>
</cp:coreProperties>
</file>