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67" r:id="rId8"/>
    <p:sldId id="270" r:id="rId9"/>
    <p:sldId id="272" r:id="rId10"/>
    <p:sldId id="268" r:id="rId11"/>
    <p:sldId id="262" r:id="rId12"/>
    <p:sldId id="261" r:id="rId13"/>
    <p:sldId id="271" r:id="rId14"/>
    <p:sldId id="273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8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fld id="{F5395CAC-A69D-4F22-A0D1-2C92DC4C6A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315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26A148-4816-4DD5-A7F6-9CB538B137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6659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6845D7-CA6B-46BA-9D94-9B96FEBE1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01175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C055A5-58B9-4892-861C-388F9A2F7572}" type="datetimeFigureOut">
              <a:rPr lang="zh-CN" altLang="en-US" smtClean="0"/>
              <a:t>2013-3-22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E720A2-FA11-4A74-AA24-D2C7C8F80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44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622167-C16A-46E0-9E29-9739AC4DA9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5769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C13F66-8A44-4102-971E-C63AA92457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43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D7B66C-E5A8-44B9-A096-4515974AD7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0689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804A3C-0FBD-4B4C-947B-34F6202A2E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59596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BED4FE-414D-4841-B0B4-7CA40F6BD9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5712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C201FC-2E7E-4541-B630-1AFB1606CE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08728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871D54-E35E-4820-A9CA-1866ABAA69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42606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F7DC87-50BC-44F5-AAF8-2504C388A4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528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542058"/>
            <a:ext cx="7800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26876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719138" y="198438"/>
            <a:ext cx="84248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zh-CN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Multiphysics Modeling and Understanding for Plasmonic Organic Solar Cells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>
                <a:solidFill>
                  <a:schemeClr val="bg1"/>
                </a:solidFill>
              </a:rPr>
              <a:t>Slide </a:t>
            </a:r>
            <a:fld id="{DB174B48-6DF5-4B02-904E-37FDC294342C}" type="slidenum">
              <a:rPr lang="de-D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77468" y="6287770"/>
            <a:ext cx="512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aseline="0" dirty="0" smtClean="0">
                <a:solidFill>
                  <a:srgbClr val="877C64"/>
                </a:solidFill>
                <a:latin typeface="Arial" charset="0"/>
              </a:rPr>
              <a:t>The 33</a:t>
            </a:r>
            <a:r>
              <a:rPr lang="en-US" sz="1200" baseline="30000" dirty="0" smtClean="0">
                <a:solidFill>
                  <a:srgbClr val="877C64"/>
                </a:solidFill>
                <a:latin typeface="Arial" charset="0"/>
              </a:rPr>
              <a:t>rd</a:t>
            </a:r>
            <a:r>
              <a:rPr lang="en-US" sz="1200" baseline="0" dirty="0" smtClean="0">
                <a:solidFill>
                  <a:srgbClr val="877C64"/>
                </a:solidFill>
                <a:latin typeface="Arial" charset="0"/>
              </a:rPr>
              <a:t> </a:t>
            </a:r>
            <a:r>
              <a:rPr lang="en-US" sz="1200" kern="1200" baseline="0" dirty="0" smtClean="0">
                <a:solidFill>
                  <a:srgbClr val="877C64"/>
                </a:solidFill>
                <a:latin typeface="Arial" charset="0"/>
                <a:ea typeface="+mn-ea"/>
                <a:cs typeface="+mn-cs"/>
              </a:rPr>
              <a:t>Progress In Electromagnetics Research Symposium</a:t>
            </a:r>
          </a:p>
          <a:p>
            <a:pPr algn="r"/>
            <a:r>
              <a:rPr lang="en-US" sz="1200" kern="1200" baseline="0" dirty="0" smtClean="0">
                <a:solidFill>
                  <a:srgbClr val="877C64"/>
                </a:solidFill>
                <a:latin typeface="Arial" charset="0"/>
                <a:ea typeface="+mn-ea"/>
                <a:cs typeface="+mn-cs"/>
              </a:rPr>
              <a:t>March, 25-28, 2013, Taipei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877C64"/>
                </a:solidFill>
                <a:latin typeface="Arial" charset="0"/>
              </a:rPr>
              <a:t>.</a:t>
            </a:r>
            <a:endParaRPr lang="de-DE" sz="1200" dirty="0">
              <a:latin typeface="Arial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0" y="6215063"/>
            <a:ext cx="9144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742" y="6268720"/>
            <a:ext cx="529653" cy="59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7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sha@eee.hku.hk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800" kern="1200" dirty="0">
                <a:solidFill>
                  <a:srgbClr val="FF0000"/>
                </a:solidFill>
              </a:rPr>
              <a:t>Multiphysics Modeling and Understanding for Plasmonic Organic Solar Cells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1826095" y="4419600"/>
            <a:ext cx="5532284" cy="1349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dirty="0">
                <a:solidFill>
                  <a:schemeClr val="tx1"/>
                </a:solidFill>
              </a:rPr>
              <a:t>Department of Electrical and Electronic Engineering,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dirty="0" smtClean="0">
                <a:solidFill>
                  <a:schemeClr val="tx1"/>
                </a:solidFill>
              </a:rPr>
              <a:t>The </a:t>
            </a:r>
            <a:r>
              <a:rPr lang="en-US" altLang="zh-CN" dirty="0">
                <a:solidFill>
                  <a:schemeClr val="tx1"/>
                </a:solidFill>
              </a:rPr>
              <a:t>University of Hong Kong, Hong </a:t>
            </a:r>
            <a:r>
              <a:rPr lang="en-US" altLang="zh-CN" dirty="0" smtClean="0">
                <a:solidFill>
                  <a:schemeClr val="tx1"/>
                </a:solidFill>
              </a:rPr>
              <a:t>Kong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altLang="zh-CN" i="1" dirty="0"/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i="1" dirty="0" smtClean="0">
                <a:solidFill>
                  <a:schemeClr val="tx1"/>
                </a:solidFill>
              </a:rPr>
              <a:t>Email: </a:t>
            </a:r>
            <a:r>
              <a:rPr lang="en-US" altLang="zh-CN" i="1" dirty="0" smtClean="0">
                <a:solidFill>
                  <a:schemeClr val="tx1"/>
                </a:solidFill>
                <a:hlinkClick r:id="rId2"/>
              </a:rPr>
              <a:t>wsha@eee.hku.hk</a:t>
            </a:r>
            <a:r>
              <a:rPr lang="en-US" altLang="zh-CN" i="1" dirty="0" smtClean="0">
                <a:solidFill>
                  <a:schemeClr val="tx1"/>
                </a:solidFill>
              </a:rPr>
              <a:t> (W.E.I. </a:t>
            </a:r>
            <a:r>
              <a:rPr lang="en-US" altLang="zh-CN" i="1" dirty="0" err="1" smtClean="0">
                <a:solidFill>
                  <a:schemeClr val="tx1"/>
                </a:solidFill>
              </a:rPr>
              <a:t>Sha</a:t>
            </a:r>
            <a:r>
              <a:rPr lang="en-US" altLang="zh-CN" i="1" dirty="0" smtClean="0">
                <a:solidFill>
                  <a:schemeClr val="tx1"/>
                </a:solidFill>
              </a:rPr>
              <a:t>) </a:t>
            </a:r>
            <a:endParaRPr lang="en-US" altLang="zh-CN" i="1" dirty="0">
              <a:solidFill>
                <a:schemeClr val="tx1"/>
              </a:solidFill>
            </a:endParaRPr>
          </a:p>
        </p:txBody>
      </p:sp>
      <p:sp>
        <p:nvSpPr>
          <p:cNvPr id="11" name="副标题 2"/>
          <p:cNvSpPr txBox="1">
            <a:spLocks/>
          </p:cNvSpPr>
          <p:nvPr/>
        </p:nvSpPr>
        <p:spPr bwMode="auto">
          <a:xfrm>
            <a:off x="1736103" y="3505200"/>
            <a:ext cx="56792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i="1" kern="0" dirty="0" smtClean="0">
                <a:solidFill>
                  <a:schemeClr val="tx1"/>
                </a:solidFill>
              </a:rPr>
              <a:t>Wei E.I. </a:t>
            </a:r>
            <a:r>
              <a:rPr lang="en-US" altLang="zh-CN" sz="2400" i="1" kern="0" dirty="0" err="1" smtClean="0">
                <a:solidFill>
                  <a:schemeClr val="tx1"/>
                </a:solidFill>
              </a:rPr>
              <a:t>Sha</a:t>
            </a:r>
            <a:r>
              <a:rPr lang="en-US" altLang="zh-CN" sz="2400" i="1" kern="0" dirty="0" smtClean="0">
                <a:solidFill>
                  <a:schemeClr val="tx1"/>
                </a:solidFill>
              </a:rPr>
              <a:t>, </a:t>
            </a:r>
            <a:r>
              <a:rPr lang="en-US" altLang="zh-CN" sz="2400" i="1" kern="0" dirty="0">
                <a:solidFill>
                  <a:schemeClr val="tx1"/>
                </a:solidFill>
              </a:rPr>
              <a:t>Wallace C.H. Choy, </a:t>
            </a:r>
            <a:r>
              <a:rPr lang="en-US" altLang="zh-CN" sz="2400" i="1" kern="0" dirty="0" smtClean="0">
                <a:solidFill>
                  <a:schemeClr val="tx1"/>
                </a:solidFill>
              </a:rPr>
              <a:t>and </a:t>
            </a:r>
            <a:r>
              <a:rPr lang="en-US" altLang="zh-CN" sz="2400" i="1" kern="0" dirty="0" err="1" smtClean="0">
                <a:solidFill>
                  <a:schemeClr val="tx1"/>
                </a:solidFill>
              </a:rPr>
              <a:t>Weng</a:t>
            </a:r>
            <a:r>
              <a:rPr lang="en-US" altLang="zh-CN" sz="2400" i="1" kern="0" dirty="0" smtClean="0">
                <a:solidFill>
                  <a:schemeClr val="tx1"/>
                </a:solidFill>
              </a:rPr>
              <a:t> Cho Chew</a:t>
            </a:r>
            <a:endParaRPr lang="en-US" altLang="zh-CN" sz="2400" i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729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Multiphysics Model (5)</a:t>
            </a:r>
            <a:endParaRPr lang="en-US" altLang="zh-CN" sz="3200" dirty="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54697" y="1354875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schematic pattern of </a:t>
            </a:r>
            <a:r>
              <a:rPr lang="en-US" altLang="zh-CN" sz="2000" dirty="0" err="1" smtClean="0"/>
              <a:t>nanostrip</a:t>
            </a:r>
            <a:r>
              <a:rPr lang="en-US" altLang="zh-CN" sz="2000" dirty="0" smtClean="0"/>
              <a:t> plasmonic </a:t>
            </a:r>
            <a:r>
              <a:rPr lang="en-US" altLang="zh-CN" sz="2000" dirty="0"/>
              <a:t>cell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957619"/>
            <a:ext cx="7457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Beyond optical absorption enhancement: facilitating hole collection!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38921"/>
            <a:ext cx="6210299" cy="44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87" y="1969501"/>
            <a:ext cx="2819400" cy="1879600"/>
          </a:xfrm>
          <a:prstGeom prst="rect">
            <a:avLst/>
          </a:prstGeom>
          <a:noFill/>
        </p:spPr>
      </p:pic>
      <p:sp>
        <p:nvSpPr>
          <p:cNvPr id="15" name="橢圓 14"/>
          <p:cNvSpPr/>
          <p:nvPr/>
        </p:nvSpPr>
        <p:spPr>
          <a:xfrm>
            <a:off x="5869408" y="5638800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橢圓 13"/>
          <p:cNvSpPr/>
          <p:nvPr/>
        </p:nvSpPr>
        <p:spPr>
          <a:xfrm>
            <a:off x="3810000" y="3749512"/>
            <a:ext cx="3810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191000" y="2514600"/>
            <a:ext cx="1678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active layer of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standard </a:t>
            </a:r>
            <a:r>
              <a:rPr lang="en-US" altLang="zh-CN" sz="2000" b="1" dirty="0">
                <a:solidFill>
                  <a:srgbClr val="FF0000"/>
                </a:solidFill>
              </a:rPr>
              <a:t>cell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17004" y="4458441"/>
            <a:ext cx="1678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active layer of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plasmonic cell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349603" y="1771064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</a:rPr>
              <a:t>(a)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124700" y="1357729"/>
            <a:ext cx="20919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Model settings</a:t>
            </a:r>
          </a:p>
          <a:p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active layer thickness</a:t>
            </a:r>
          </a:p>
          <a:p>
            <a:r>
              <a:rPr lang="en-US" altLang="zh-CN" sz="1600" b="1" i="1" dirty="0" smtClean="0"/>
              <a:t>70 nm</a:t>
            </a: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periodicity</a:t>
            </a:r>
          </a:p>
          <a:p>
            <a:r>
              <a:rPr lang="en-US" altLang="zh-CN" sz="1600" b="1" i="1" dirty="0" smtClean="0"/>
              <a:t>200 nm</a:t>
            </a: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PEDOT:PSS width</a:t>
            </a:r>
          </a:p>
          <a:p>
            <a:r>
              <a:rPr lang="en-US" altLang="zh-CN" sz="1600" b="1" i="1" dirty="0" smtClean="0"/>
              <a:t>100 nm</a:t>
            </a: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anode</a:t>
            </a:r>
          </a:p>
          <a:p>
            <a:r>
              <a:rPr lang="en-US" altLang="zh-CN" sz="1600" b="1" i="1" dirty="0" err="1" smtClean="0"/>
              <a:t>ohmic</a:t>
            </a:r>
            <a:endParaRPr lang="en-US" altLang="zh-CN" sz="1600" b="1" i="1" dirty="0" smtClean="0"/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cathode barrier height</a:t>
            </a:r>
          </a:p>
          <a:p>
            <a:r>
              <a:rPr lang="en-US" altLang="zh-CN" sz="1600" b="1" i="1" dirty="0" smtClean="0"/>
              <a:t>0.2 </a:t>
            </a:r>
            <a:r>
              <a:rPr lang="en-US" altLang="zh-CN" sz="1600" b="1" i="1" dirty="0" err="1" smtClean="0"/>
              <a:t>eV</a:t>
            </a:r>
            <a:endParaRPr lang="en-US" altLang="zh-CN" sz="1600" b="1" i="1" dirty="0" smtClean="0"/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hole mobility</a:t>
            </a:r>
          </a:p>
          <a:p>
            <a:r>
              <a:rPr lang="en-US" altLang="zh-CN" sz="1600" b="1" i="1" dirty="0" smtClean="0"/>
              <a:t>0.1*electron mobility</a:t>
            </a: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effective band gap</a:t>
            </a:r>
          </a:p>
          <a:p>
            <a:r>
              <a:rPr lang="en-US" altLang="zh-CN" sz="1600" b="1" i="1" dirty="0" smtClean="0"/>
              <a:t>1.1 </a:t>
            </a:r>
            <a:r>
              <a:rPr lang="en-US" altLang="zh-CN" sz="1600" b="1" i="1" dirty="0" err="1" smtClean="0"/>
              <a:t>eV</a:t>
            </a:r>
            <a:endParaRPr lang="en-US" altLang="zh-CN" sz="1600" b="1" i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7085806" y="1357729"/>
            <a:ext cx="0" cy="477328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11112" y="633478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FF0000"/>
                </a:solidFill>
              </a:rPr>
              <a:t>W.E.I. </a:t>
            </a:r>
            <a:r>
              <a:rPr lang="en-US" altLang="zh-CN" sz="1400" b="1" i="1" dirty="0" err="1">
                <a:solidFill>
                  <a:srgbClr val="FF0000"/>
                </a:solidFill>
              </a:rPr>
              <a:t>Sha</a:t>
            </a:r>
            <a:r>
              <a:rPr lang="en-US" altLang="zh-CN" sz="1400" b="1" i="1" dirty="0">
                <a:solidFill>
                  <a:srgbClr val="FF0000"/>
                </a:solidFill>
              </a:rPr>
              <a:t>, W.C.H. Choy*, Y.M. Wu, and W.C. Chew, Opt. Express, 20(3), 2572-2580, 2012.</a:t>
            </a:r>
            <a:r>
              <a:rPr lang="en-US" altLang="zh-CN" sz="1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8714"/>
    </mc:Choice>
    <mc:Fallback xmlns="">
      <p:transition advTm="2087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00975" cy="657225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Multiphysics Model (6)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597" y="1371600"/>
            <a:ext cx="6657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73" y="2647950"/>
            <a:ext cx="6391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2359058" y="50292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reduce recombination loss</a:t>
            </a:r>
          </a:p>
          <a:p>
            <a:pPr algn="ctr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increase short-circuit current</a:t>
            </a:r>
          </a:p>
          <a:p>
            <a:pPr algn="ctr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improve open-circuit voltage</a:t>
            </a:r>
          </a:p>
          <a:p>
            <a:pPr algn="ctr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boost power conversion efficiency</a:t>
            </a:r>
          </a:p>
          <a:p>
            <a:endParaRPr lang="zh-CN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939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Characteristic parameters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Multiphysics Model (7)</a:t>
            </a:r>
            <a:endParaRPr lang="zh-CN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>
                <a:solidFill>
                  <a:srgbClr val="0070C0"/>
                </a:solidFill>
              </a:rPr>
              <a:t>Dummy case for further illustrating physics (hole transport and collection)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562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4324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0" y="5312971"/>
            <a:ext cx="443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hole mobility is set to be two order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of magnitude lower than electron mobility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981200"/>
            <a:ext cx="13177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962400"/>
            <a:ext cx="13761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7906" y="2233731"/>
            <a:ext cx="3396094" cy="2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直線接點 21"/>
          <p:cNvCxnSpPr/>
          <p:nvPr/>
        </p:nvCxnSpPr>
        <p:spPr>
          <a:xfrm>
            <a:off x="0" y="3886200"/>
            <a:ext cx="5715000" cy="158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5791200" y="1600994"/>
            <a:ext cx="794" cy="455233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7086600" y="1864399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J-V curve</a:t>
            </a:r>
            <a:endParaRPr lang="zh-CN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867401" y="4953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inhomogeneous exciton generation significantly affects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fill factor and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open-circuit voltage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Multiphysics Model </a:t>
            </a:r>
            <a:r>
              <a:rPr lang="en-US" altLang="zh-CN" sz="3200" dirty="0" smtClean="0"/>
              <a:t>(8)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6485"/>
            <a:ext cx="465980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230868"/>
            <a:ext cx="606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The nanograting structure </a:t>
            </a:r>
            <a:r>
              <a:rPr lang="en-US" altLang="zh-CN" b="1" dirty="0" err="1">
                <a:solidFill>
                  <a:srgbClr val="0070C0"/>
                </a:solidFill>
              </a:rPr>
              <a:t>v.s</a:t>
            </a:r>
            <a:r>
              <a:rPr lang="en-US" altLang="zh-CN" b="1" dirty="0">
                <a:solidFill>
                  <a:srgbClr val="0070C0"/>
                </a:solidFill>
              </a:rPr>
              <a:t>. flat standard structure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73537"/>
            <a:ext cx="3205163" cy="31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6321" y="1948934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Simulation parameters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609600" y="62484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FF0000"/>
                </a:solidFill>
              </a:rPr>
              <a:t>W.E.I. </a:t>
            </a:r>
            <a:r>
              <a:rPr lang="en-US" altLang="zh-CN" sz="1400" b="1" i="1" dirty="0" err="1">
                <a:solidFill>
                  <a:srgbClr val="FF0000"/>
                </a:solidFill>
              </a:rPr>
              <a:t>Sha</a:t>
            </a:r>
            <a:r>
              <a:rPr lang="en-US" altLang="zh-CN" sz="1400" b="1" i="1" dirty="0">
                <a:solidFill>
                  <a:srgbClr val="FF0000"/>
                </a:solidFill>
              </a:rPr>
              <a:t>, W.C.H. Choy*,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and </a:t>
            </a:r>
            <a:r>
              <a:rPr lang="en-US" altLang="zh-CN" sz="1400" b="1" i="1" dirty="0">
                <a:solidFill>
                  <a:srgbClr val="FF0000"/>
                </a:solidFill>
              </a:rPr>
              <a:t>W.C.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Chew, Appl</a:t>
            </a:r>
            <a:r>
              <a:rPr lang="en-US" altLang="zh-CN" sz="1400" b="1" i="1" dirty="0">
                <a:solidFill>
                  <a:srgbClr val="FF0000"/>
                </a:solidFill>
              </a:rPr>
              <a:t>. Phys. </a:t>
            </a:r>
            <a:r>
              <a:rPr lang="en-US" altLang="zh-CN" sz="1400" b="1" i="1" dirty="0" err="1">
                <a:solidFill>
                  <a:srgbClr val="FF0000"/>
                </a:solidFill>
              </a:rPr>
              <a:t>Lett</a:t>
            </a:r>
            <a:r>
              <a:rPr lang="en-US" altLang="zh-CN" sz="1400" b="1" i="1" dirty="0">
                <a:solidFill>
                  <a:srgbClr val="FF0000"/>
                </a:solidFill>
              </a:rPr>
              <a:t>.,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101, 223302, </a:t>
            </a:r>
            <a:r>
              <a:rPr lang="en-US" altLang="zh-CN" sz="1400" b="1" i="1" dirty="0">
                <a:solidFill>
                  <a:srgbClr val="FF0000"/>
                </a:solidFill>
              </a:rPr>
              <a:t>2012.</a:t>
            </a:r>
            <a:r>
              <a:rPr lang="en-US" altLang="zh-CN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1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47712" y="381000"/>
            <a:ext cx="7800975" cy="65722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Multiphysics Model </a:t>
            </a:r>
            <a:r>
              <a:rPr lang="en-US" altLang="zh-CN" sz="3200" dirty="0" smtClean="0"/>
              <a:t>(9)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" y="857412"/>
            <a:ext cx="2862255" cy="265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7" y="890241"/>
            <a:ext cx="2743200" cy="269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" y="3510233"/>
            <a:ext cx="2800754" cy="26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85" y="3522557"/>
            <a:ext cx="2804042" cy="268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-20384" y="3538429"/>
            <a:ext cx="62687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6248400" y="2420354"/>
            <a:ext cx="0" cy="2261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38800" y="205102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short-circuit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68149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open-circuit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27450" y="2771569"/>
            <a:ext cx="2816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(</a:t>
            </a:r>
            <a:r>
              <a:rPr lang="en-US" altLang="zh-CN" i="1" dirty="0" smtClean="0"/>
              <a:t>a) equipotential lines; </a:t>
            </a:r>
            <a:r>
              <a:rPr lang="en-US" altLang="zh-CN" i="1" dirty="0"/>
              <a:t>(</a:t>
            </a:r>
            <a:r>
              <a:rPr lang="en-US" altLang="zh-CN" i="1" dirty="0" smtClean="0"/>
              <a:t>b) recombination rate; (</a:t>
            </a:r>
            <a:r>
              <a:rPr lang="en-US" altLang="zh-CN" i="1" dirty="0" err="1" smtClean="0"/>
              <a:t>c,d</a:t>
            </a:r>
            <a:r>
              <a:rPr lang="en-US" altLang="zh-CN" i="1" dirty="0" smtClean="0"/>
              <a:t>) electron </a:t>
            </a:r>
            <a:r>
              <a:rPr lang="en-US" altLang="zh-CN" i="1" dirty="0"/>
              <a:t>and </a:t>
            </a:r>
            <a:r>
              <a:rPr lang="en-US" altLang="zh-CN" i="1" dirty="0" smtClean="0"/>
              <a:t>hole current densities. 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5355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Multiphysics Model </a:t>
            </a:r>
            <a:r>
              <a:rPr lang="en-US" altLang="zh-CN" sz="3200" dirty="0" smtClean="0"/>
              <a:t>(10)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440"/>
            <a:ext cx="4152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1188"/>
            <a:ext cx="4644272" cy="15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7667920" y="4109602"/>
            <a:ext cx="685800" cy="9477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334000" y="4095321"/>
            <a:ext cx="685800" cy="9477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1" y="16764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grating anode induces nonuniform optical </a:t>
            </a:r>
            <a:r>
              <a:rPr lang="en-US" altLang="zh-CN" dirty="0" smtClean="0"/>
              <a:t>absorption and </a:t>
            </a:r>
            <a:r>
              <a:rPr lang="en-US" altLang="zh-CN" dirty="0"/>
              <a:t>inhomogeneous internal E-field </a:t>
            </a:r>
            <a:r>
              <a:rPr lang="en-US" altLang="zh-CN" dirty="0" smtClean="0"/>
              <a:t>distribution. Thus uneven </a:t>
            </a:r>
            <a:r>
              <a:rPr lang="en-US" altLang="zh-CN" dirty="0"/>
              <a:t>photocarrier generation and transport are formed </a:t>
            </a:r>
            <a:r>
              <a:rPr lang="en-US" altLang="zh-CN" dirty="0" smtClean="0"/>
              <a:t>in the </a:t>
            </a:r>
            <a:r>
              <a:rPr lang="en-US" altLang="zh-CN" dirty="0"/>
              <a:t>plasmonic OSC leading to the dropped FF.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596"/>
            <a:ext cx="4419600" cy="123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155" y="5700647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recombination and exciton dissociation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11" y="723507"/>
            <a:ext cx="2247297" cy="9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Acknowledgement</a:t>
            </a:r>
            <a:endParaRPr lang="zh-CN" alt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for your attention!</a:t>
            </a:r>
            <a:endParaRPr kumimoji="0" lang="en-US" altLang="zh-CN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775"/>
            <a:ext cx="7800975" cy="657225"/>
          </a:xfrm>
        </p:spPr>
        <p:txBody>
          <a:bodyPr/>
          <a:lstStyle/>
          <a:p>
            <a:r>
              <a:rPr lang="en-US" altLang="zh-CN" sz="3200" dirty="0" smtClean="0"/>
              <a:t>Organic </a:t>
            </a:r>
            <a:r>
              <a:rPr lang="en-US" altLang="zh-CN" sz="3200" dirty="0"/>
              <a:t>Solar Cell (1)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4665"/>
            <a:ext cx="1812925" cy="1847850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12906"/>
            <a:ext cx="3038475" cy="2286000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4665"/>
            <a:ext cx="1676400" cy="1524000"/>
          </a:xfrm>
          <a:prstGeom prst="rect">
            <a:avLst/>
          </a:prstGeom>
          <a:noFill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528590"/>
            <a:ext cx="2514600" cy="2236788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702425" y="5056188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organic solar cell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-65088" y="5677588"/>
            <a:ext cx="377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err="1"/>
              <a:t>monocrystalline</a:t>
            </a:r>
            <a:r>
              <a:rPr lang="en-US" altLang="zh-CN" b="1" dirty="0"/>
              <a:t> silicon solar cell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894841" y="5840912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amorphous/polycrystalline silicon solar cell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0" y="11430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Advances of solar cell technology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713162" y="1604665"/>
            <a:ext cx="20638" cy="456753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6324600" y="1738313"/>
            <a:ext cx="0" cy="396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6324600" y="5725066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346344"/>
            <a:ext cx="2008188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961"/>
    </mc:Choice>
    <mc:Fallback xmlns="">
      <p:transition advTm="929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Organic </a:t>
            </a:r>
            <a:r>
              <a:rPr lang="en-US" altLang="zh-CN" sz="3200" dirty="0"/>
              <a:t>Solar Cell (2)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Thin-film organic solar cell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zh-CN" sz="2400" b="1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dirty="0"/>
              <a:t>low-cost processing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dirty="0"/>
              <a:t>mechanically flexible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dirty="0"/>
              <a:t>large-area application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800" i="1" dirty="0"/>
              <a:t>environmentally friendly</a:t>
            </a:r>
          </a:p>
          <a:p>
            <a:pPr>
              <a:lnSpc>
                <a:spcPct val="100000"/>
              </a:lnSpc>
              <a:buFont typeface="Arial" charset="0"/>
              <a:buChar char="Х"/>
            </a:pPr>
            <a:r>
              <a:rPr lang="en-US" altLang="zh-CN" sz="2800" i="1" dirty="0"/>
              <a:t>l</a:t>
            </a:r>
            <a:r>
              <a:rPr lang="en-US" altLang="zh-TW" sz="2800" i="1" dirty="0"/>
              <a:t>ow </a:t>
            </a:r>
            <a:r>
              <a:rPr lang="en-US" altLang="zh-TW" sz="2800" i="1" dirty="0" err="1"/>
              <a:t>exciton</a:t>
            </a:r>
            <a:r>
              <a:rPr lang="en-US" altLang="zh-TW" sz="2800" i="1" dirty="0"/>
              <a:t> diffusion length</a:t>
            </a:r>
            <a:endParaRPr lang="en-US" altLang="zh-CN" sz="2800" i="1" dirty="0"/>
          </a:p>
          <a:p>
            <a:pPr>
              <a:lnSpc>
                <a:spcPct val="100000"/>
              </a:lnSpc>
              <a:buFont typeface="Arial" charset="0"/>
              <a:buChar char="Х"/>
            </a:pPr>
            <a:r>
              <a:rPr lang="en-US" altLang="zh-CN" sz="2800" i="1" dirty="0"/>
              <a:t>l</a:t>
            </a:r>
            <a:r>
              <a:rPr lang="en-US" altLang="zh-TW" sz="2800" i="1" dirty="0"/>
              <a:t>ow carrier mobility</a:t>
            </a:r>
            <a:r>
              <a:rPr lang="en-US" altLang="zh-CN" dirty="0"/>
              <a:t> </a:t>
            </a:r>
          </a:p>
          <a:p>
            <a:pPr>
              <a:buFontTx/>
              <a:buNone/>
            </a:pPr>
            <a:endParaRPr lang="en-US" altLang="zh-CN" dirty="0"/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512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69900"/>
            <a:ext cx="2019300" cy="1498600"/>
          </a:xfrm>
          <a:prstGeom prst="rect">
            <a:avLst/>
          </a:prstGeom>
          <a:noFill/>
        </p:spPr>
      </p:pic>
      <p:pic>
        <p:nvPicPr>
          <p:cNvPr id="5127" name="Picture 7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4191000" cy="3981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7766"/>
    </mc:Choice>
    <mc:Fallback xmlns="">
      <p:transition advTm="977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Organic </a:t>
            </a:r>
            <a:r>
              <a:rPr lang="en-US" altLang="zh-CN" sz="3200" dirty="0"/>
              <a:t>Solar Cell (3)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4618" y="1068371"/>
            <a:ext cx="6011863" cy="3459588"/>
          </a:xfrm>
          <a:noFill/>
          <a:ln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954" y="4227371"/>
            <a:ext cx="2943618" cy="19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4253"/>
            <a:ext cx="2895600" cy="1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442464" y="1665575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optical absorption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29000" y="970641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exciton diffusion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763247" y="959642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charge separation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914659" y="1298862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charge collection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1143000"/>
            <a:ext cx="2442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Working principle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394450" y="4964112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increase interface area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29" y="4126203"/>
            <a:ext cx="2514600" cy="159525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sz="3200" dirty="0"/>
              <a:t>Plasmonic Organic Solar </a:t>
            </a:r>
            <a:r>
              <a:rPr lang="en-US" altLang="zh-CN" sz="3200" dirty="0" smtClean="0"/>
              <a:t>Cell</a:t>
            </a:r>
            <a:endParaRPr lang="en-US" altLang="zh-CN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	Why optical enhancement?</a:t>
            </a:r>
          </a:p>
          <a:p>
            <a:pPr>
              <a:buFontTx/>
              <a:buNone/>
            </a:pPr>
            <a:r>
              <a:rPr lang="en-US" altLang="zh-CN" sz="2400" dirty="0"/>
              <a:t>    </a:t>
            </a:r>
            <a:r>
              <a:rPr lang="en-US" altLang="zh-CN" sz="2000" dirty="0" smtClean="0"/>
              <a:t>The </a:t>
            </a:r>
            <a:r>
              <a:rPr lang="en-US" altLang="zh-CN" sz="2000" dirty="0"/>
              <a:t>thickness of the active layer must be smaller than the exciton diffusion length to avoid bulk recombination. As a result, the thin-film organic solar cell has poor photon absorption or harvesting. Plasmonic solar cell is one of  emerging solar cell technologies to enhance the optical absorption.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765" y="2388521"/>
            <a:ext cx="6216869" cy="173355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7381" y="3831707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/>
              <a:t>nanoparticles: local </a:t>
            </a:r>
            <a:r>
              <a:rPr lang="en-US" altLang="zh-CN" b="1" dirty="0" err="1"/>
              <a:t>plasmon</a:t>
            </a:r>
            <a:endParaRPr lang="en-US" altLang="zh-CN" b="1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47939" y="3826878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err="1"/>
              <a:t>nanograting</a:t>
            </a:r>
            <a:r>
              <a:rPr lang="en-US" altLang="zh-CN" b="1" dirty="0"/>
              <a:t>: surface </a:t>
            </a:r>
            <a:r>
              <a:rPr lang="en-US" altLang="zh-CN" b="1" dirty="0" err="1"/>
              <a:t>plasmon</a:t>
            </a:r>
            <a:endParaRPr lang="en-US" altLang="zh-CN" b="1" dirty="0"/>
          </a:p>
        </p:txBody>
      </p:sp>
      <p:pic>
        <p:nvPicPr>
          <p:cNvPr id="8" name="圖片 2" descr="SP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5778" y="4212823"/>
            <a:ext cx="2286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303" y="4264488"/>
            <a:ext cx="2743200" cy="143827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434596"/>
            <a:ext cx="1371600" cy="570919"/>
          </a:xfrm>
          <a:prstGeom prst="rect">
            <a:avLst/>
          </a:prstGeom>
          <a:noFill/>
        </p:spPr>
      </p:pic>
      <p:cxnSp>
        <p:nvCxnSpPr>
          <p:cNvPr id="14" name="直線接點 13"/>
          <p:cNvCxnSpPr/>
          <p:nvPr/>
        </p:nvCxnSpPr>
        <p:spPr>
          <a:xfrm>
            <a:off x="5791199" y="2549839"/>
            <a:ext cx="0" cy="17335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2818607" y="4267200"/>
            <a:ext cx="2972592" cy="3691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2818606" y="4304110"/>
            <a:ext cx="1588" cy="138954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0" y="5871261"/>
            <a:ext cx="9144000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Could electrical properties of OSCs be affected by introducing the metallic nanostructures?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71" y="2472561"/>
            <a:ext cx="2590800" cy="18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728"/>
    </mc:Choice>
    <mc:Fallback xmlns="">
      <p:transition advTm="527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Multiphysics Model (1)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89739"/>
            <a:ext cx="64684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0" y="114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Schematic diagram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370" y="485833"/>
            <a:ext cx="7800975" cy="657225"/>
          </a:xfrm>
        </p:spPr>
        <p:txBody>
          <a:bodyPr/>
          <a:lstStyle/>
          <a:p>
            <a:r>
              <a:rPr lang="en-US" altLang="zh-CN" sz="3200" dirty="0" smtClean="0"/>
              <a:t>Multiphysics Model (2)</a:t>
            </a:r>
            <a:endParaRPr lang="en-US" altLang="zh-CN" sz="3200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07658" y="3733800"/>
            <a:ext cx="4953000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458" y="2514600"/>
            <a:ext cx="5105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858" y="3933825"/>
            <a:ext cx="4800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7258" y="1600200"/>
            <a:ext cx="4049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07658" y="1447800"/>
            <a:ext cx="4953000" cy="78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107658" y="2590800"/>
            <a:ext cx="4953000" cy="78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365458" y="1676400"/>
            <a:ext cx="20492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Maxwell’s </a:t>
            </a:r>
            <a:r>
              <a:rPr lang="en-US" altLang="zh-CN" b="1" dirty="0" smtClean="0"/>
              <a:t>equation</a:t>
            </a:r>
          </a:p>
          <a:p>
            <a:endParaRPr lang="en-US" altLang="zh-CN" b="1" dirty="0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593264" y="2801937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/>
              <a:t>generation rate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117808" y="4800600"/>
            <a:ext cx="3026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/>
              <a:t>semiconductor </a:t>
            </a:r>
            <a:r>
              <a:rPr lang="en-US" altLang="zh-CN" b="1" dirty="0" smtClean="0"/>
              <a:t>equations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60458" y="4724400"/>
            <a:ext cx="228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183858" y="2743200"/>
            <a:ext cx="533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374858" y="27432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451058" y="1600200"/>
            <a:ext cx="228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250658" y="1676400"/>
            <a:ext cx="152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689058" y="5638800"/>
            <a:ext cx="228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4" name="文字方塊 23"/>
          <p:cNvSpPr txBox="1"/>
          <p:nvPr/>
        </p:nvSpPr>
        <p:spPr>
          <a:xfrm>
            <a:off x="14092" y="971093"/>
            <a:ext cx="284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Governing equations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5565358" y="5486400"/>
            <a:ext cx="1143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264879" y="5186429"/>
            <a:ext cx="381317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solidFill>
                  <a:srgbClr val="00B050"/>
                </a:solidFill>
              </a:rPr>
              <a:t>exciton</a:t>
            </a:r>
            <a:r>
              <a:rPr lang="en-US" altLang="zh-CN" i="1" dirty="0" smtClean="0">
                <a:solidFill>
                  <a:srgbClr val="00B050"/>
                </a:solidFill>
              </a:rPr>
              <a:t> dissociation probability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32" name="直線接點 31"/>
          <p:cNvCxnSpPr>
            <a:endCxn id="10261" idx="0"/>
          </p:cNvCxnSpPr>
          <p:nvPr/>
        </p:nvCxnSpPr>
        <p:spPr>
          <a:xfrm rot="5400000">
            <a:off x="5222458" y="2362200"/>
            <a:ext cx="76200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endCxn id="10261" idx="0"/>
          </p:cNvCxnSpPr>
          <p:nvPr/>
        </p:nvCxnSpPr>
        <p:spPr>
          <a:xfrm>
            <a:off x="2326858" y="2057400"/>
            <a:ext cx="3276600" cy="6858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1412458" y="3124200"/>
            <a:ext cx="3200400" cy="16002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412458" y="3124200"/>
            <a:ext cx="3352800" cy="25146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rot="5400000" flipH="1" flipV="1">
            <a:off x="5336758" y="4610100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4612858" y="4114800"/>
            <a:ext cx="331194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bimolecular recombination rate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581417" y="971093"/>
            <a:ext cx="41148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frequency dependent permittivity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rot="5400000" flipH="1" flipV="1">
            <a:off x="4842252" y="1523206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2098258" y="5181600"/>
            <a:ext cx="990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mobility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 rot="16200000" flipH="1">
            <a:off x="2518152" y="51427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rot="5400000" flipH="1" flipV="1">
            <a:off x="2670552" y="55999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rot="16200000" flipH="1">
            <a:off x="3508752" y="51427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rot="5400000" flipH="1" flipV="1">
            <a:off x="3661152" y="5523706"/>
            <a:ext cx="228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3012658" y="5181600"/>
            <a:ext cx="22860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Diffusion coefficients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459664" y="2286000"/>
            <a:ext cx="2133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optical electric field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488658" y="3429000"/>
            <a:ext cx="18288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Generation rate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 rot="5400000" flipH="1" flipV="1">
            <a:off x="1298158" y="4457700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304800" y="3962400"/>
            <a:ext cx="186965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electron density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66" name="直線單箭頭接點 65"/>
          <p:cNvCxnSpPr/>
          <p:nvPr/>
        </p:nvCxnSpPr>
        <p:spPr>
          <a:xfrm flipV="1">
            <a:off x="1487864" y="5334000"/>
            <a:ext cx="2382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>
            <a:off x="650458" y="5105400"/>
            <a:ext cx="16764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hole density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 flipV="1">
            <a:off x="3164264" y="3657600"/>
            <a:ext cx="610394" cy="457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3317458" y="3352800"/>
            <a:ext cx="23622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electrostatic potential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74" name="直線單箭頭接點 73"/>
          <p:cNvCxnSpPr/>
          <p:nvPr/>
        </p:nvCxnSpPr>
        <p:spPr>
          <a:xfrm flipH="1">
            <a:off x="2814687" y="4263396"/>
            <a:ext cx="74612" cy="2207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/>
          <p:nvPr/>
        </p:nvSpPr>
        <p:spPr>
          <a:xfrm>
            <a:off x="1564858" y="4343400"/>
            <a:ext cx="338814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B050"/>
                </a:solidFill>
              </a:rPr>
              <a:t>electrostatic dielectric constant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7592"/>
    </mc:Choice>
    <mc:Fallback xmlns="">
      <p:transition advTm="1575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00975" cy="657225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Multiphysics Model (3)</a:t>
            </a:r>
            <a:endParaRPr lang="zh-CN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70C0"/>
                </a:solidFill>
              </a:rPr>
              <a:t>Unified finite difference method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8833" y="1503703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optical properties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02" y="2514600"/>
            <a:ext cx="3600550" cy="24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453" y="3190165"/>
            <a:ext cx="4749854" cy="2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5181600" y="2819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2D wave equations: TE &amp; TM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833" y="1992868"/>
            <a:ext cx="89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spatial step depends on the dielectric wavelength and skin depth of surface plasmons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5213023"/>
            <a:ext cx="5147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periodic </a:t>
            </a:r>
            <a:r>
              <a:rPr lang="en-US" altLang="zh-CN" b="1" dirty="0">
                <a:solidFill>
                  <a:srgbClr val="00B050"/>
                </a:solidFill>
              </a:rPr>
              <a:t>boundary conditions</a:t>
            </a:r>
          </a:p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stretched-coordinate </a:t>
            </a:r>
            <a:r>
              <a:rPr lang="en-US" altLang="zh-CN" b="1" dirty="0">
                <a:solidFill>
                  <a:srgbClr val="00B050"/>
                </a:solidFill>
              </a:rPr>
              <a:t>perfectly matched layer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82667"/>
            <a:ext cx="7800975" cy="657225"/>
          </a:xfrm>
        </p:spPr>
        <p:txBody>
          <a:bodyPr/>
          <a:lstStyle/>
          <a:p>
            <a:r>
              <a:rPr lang="en-US" altLang="zh-CN" sz="3200" dirty="0"/>
              <a:t>Multiphysics Model </a:t>
            </a:r>
            <a:r>
              <a:rPr lang="en-US" altLang="zh-CN" sz="3200" dirty="0" smtClean="0"/>
              <a:t>(4)</a:t>
            </a:r>
            <a:endParaRPr lang="zh-CN" altLang="en-US" sz="3200" dirty="0"/>
          </a:p>
        </p:txBody>
      </p:sp>
      <p:sp>
        <p:nvSpPr>
          <p:cNvPr id="4" name="文字方塊 6"/>
          <p:cNvSpPr txBox="1"/>
          <p:nvPr/>
        </p:nvSpPr>
        <p:spPr>
          <a:xfrm>
            <a:off x="51510" y="113280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electrical properties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6772" y="1180994"/>
            <a:ext cx="6105508" cy="146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11"/>
          <p:cNvSpPr txBox="1"/>
          <p:nvPr/>
        </p:nvSpPr>
        <p:spPr>
          <a:xfrm>
            <a:off x="4907099" y="811662"/>
            <a:ext cx="386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Poisson equation (</a:t>
            </a:r>
            <a:r>
              <a:rPr lang="en-US" altLang="zh-CN" b="1" dirty="0" err="1" smtClean="0">
                <a:solidFill>
                  <a:srgbClr val="00B050"/>
                </a:solidFill>
              </a:rPr>
              <a:t>Gummel’s</a:t>
            </a:r>
            <a:r>
              <a:rPr lang="en-US" altLang="zh-CN" b="1" dirty="0" smtClean="0">
                <a:solidFill>
                  <a:srgbClr val="00B050"/>
                </a:solidFill>
              </a:rPr>
              <a:t> method)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62" y="3467123"/>
            <a:ext cx="5323339" cy="270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14"/>
          <p:cNvSpPr txBox="1"/>
          <p:nvPr/>
        </p:nvSpPr>
        <p:spPr>
          <a:xfrm>
            <a:off x="-8021" y="2680989"/>
            <a:ext cx="595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drift-diffusion and continuity equations of electron </a:t>
            </a:r>
          </a:p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(</a:t>
            </a:r>
            <a:r>
              <a:rPr lang="en-US" altLang="zh-CN" b="1" dirty="0" err="1" smtClean="0">
                <a:solidFill>
                  <a:srgbClr val="00B050"/>
                </a:solidFill>
              </a:rPr>
              <a:t>Scharfetter-Gummel</a:t>
            </a:r>
            <a:r>
              <a:rPr lang="en-US" altLang="zh-CN" b="1" dirty="0" smtClean="0">
                <a:solidFill>
                  <a:srgbClr val="00B050"/>
                </a:solidFill>
              </a:rPr>
              <a:t> scheme in spatial domain</a:t>
            </a:r>
          </a:p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semi-implicit strategy in time domain)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459" y="2628465"/>
            <a:ext cx="2509714" cy="17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264" y="5486400"/>
            <a:ext cx="2133600" cy="504723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文字方塊 22"/>
          <p:cNvSpPr txBox="1"/>
          <p:nvPr/>
        </p:nvSpPr>
        <p:spPr>
          <a:xfrm>
            <a:off x="6705600" y="2263061"/>
            <a:ext cx="148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scaling</a:t>
            </a:r>
            <a:r>
              <a:rPr lang="en-US" altLang="zh-CN" b="1" i="1" dirty="0" smtClean="0">
                <a:solidFill>
                  <a:srgbClr val="00B050"/>
                </a:solidFill>
              </a:rPr>
              <a:t> </a:t>
            </a:r>
            <a:r>
              <a:rPr lang="en-US" altLang="zh-CN" b="1" dirty="0" smtClean="0">
                <a:solidFill>
                  <a:srgbClr val="00B050"/>
                </a:solidFill>
              </a:rPr>
              <a:t>unit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021" y="1674955"/>
            <a:ext cx="283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spatial step depends on the Debye length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8633" y="5029200"/>
            <a:ext cx="321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step for stable algorithm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458" y="435230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B050"/>
                </a:solidFill>
              </a:rPr>
              <a:t>Dirichlet</a:t>
            </a:r>
            <a:r>
              <a:rPr lang="en-US" altLang="zh-CN" b="1" dirty="0">
                <a:solidFill>
                  <a:srgbClr val="00B050"/>
                </a:solidFill>
              </a:rPr>
              <a:t> and Neumann </a:t>
            </a:r>
          </a:p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boundary </a:t>
            </a:r>
            <a:r>
              <a:rPr lang="en-US" altLang="zh-CN" b="1" dirty="0">
                <a:solidFill>
                  <a:srgbClr val="00B050"/>
                </a:solidFill>
              </a:rPr>
              <a:t>conditions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7924800" y="1644250"/>
            <a:ext cx="1247480" cy="5348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83359" y="2184652"/>
            <a:ext cx="1247480" cy="5348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538</Words>
  <Application>Microsoft Office PowerPoint</Application>
  <PresentationFormat>全屏显示(4:3)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Leere Präsentation</vt:lpstr>
      <vt:lpstr>Multiphysics Modeling and Understanding for Plasmonic Organic Solar Cells</vt:lpstr>
      <vt:lpstr>Organic Solar Cell (1)</vt:lpstr>
      <vt:lpstr>Organic Solar Cell (2)</vt:lpstr>
      <vt:lpstr>Organic Solar Cell (3)</vt:lpstr>
      <vt:lpstr>Plasmonic Organic Solar Cell</vt:lpstr>
      <vt:lpstr>Multiphysics Model (1)</vt:lpstr>
      <vt:lpstr>Multiphysics Model (2)</vt:lpstr>
      <vt:lpstr>Multiphysics Model (3)</vt:lpstr>
      <vt:lpstr>Multiphysics Model (4)</vt:lpstr>
      <vt:lpstr>Multiphysics Model (5)</vt:lpstr>
      <vt:lpstr>Multiphysics Model (6)</vt:lpstr>
      <vt:lpstr>Multiphysics Model (7)</vt:lpstr>
      <vt:lpstr>Multiphysics Model (8)</vt:lpstr>
      <vt:lpstr>Multiphysics Model (9)</vt:lpstr>
      <vt:lpstr>Multiphysics Model (10)</vt:lpstr>
      <vt:lpstr>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Study on Effects of 2-D Plasmonic Grating on Organic Solar Cells </dc:title>
  <dc:creator/>
  <cp:lastModifiedBy>xingang</cp:lastModifiedBy>
  <cp:revision>279</cp:revision>
  <dcterms:created xsi:type="dcterms:W3CDTF">2006-08-16T00:00:00Z</dcterms:created>
  <dcterms:modified xsi:type="dcterms:W3CDTF">2013-03-22T09:12:38Z</dcterms:modified>
</cp:coreProperties>
</file>