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70" r:id="rId10"/>
    <p:sldId id="261" r:id="rId11"/>
    <p:sldId id="262" r:id="rId12"/>
    <p:sldId id="263" r:id="rId13"/>
    <p:sldId id="264" r:id="rId14"/>
    <p:sldId id="265" r:id="rId15"/>
    <p:sldId id="271" r:id="rId16"/>
    <p:sldId id="260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D3353-5695-4339-95DC-51A6CC53EA3F}" type="datetimeFigureOut">
              <a:rPr lang="zh-CN" altLang="en-US" smtClean="0"/>
              <a:t>2013-3-22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96080-3A14-425B-ADA1-5608032FBE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697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800"/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658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n-lt"/>
              </a:defRPr>
            </a:lvl1pPr>
          </a:lstStyle>
          <a:p>
            <a:pPr>
              <a:defRPr/>
            </a:pPr>
            <a:fld id="{F5395CAC-A69D-4F22-A0D1-2C92DC4C6AF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2499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1750" y="6248400"/>
            <a:ext cx="40005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E26A148-4816-4DD5-A7F6-9CB538B137C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803448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914400"/>
            <a:ext cx="194945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914400"/>
            <a:ext cx="5699125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1750" y="6248400"/>
            <a:ext cx="40005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A6845D7-CA6B-46BA-9D94-9B96FEBE18E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232394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C055A5-58B9-4892-861C-388F9A2F7572}" type="datetimeFigureOut">
              <a:rPr lang="zh-CN" altLang="en-US" smtClean="0"/>
              <a:t>2013-3-22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E720A2-FA11-4A74-AA24-D2C7C8F804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36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1750" y="6248400"/>
            <a:ext cx="40005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1622167-C16A-46E0-9E29-9739AC4DA9CF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6887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1750" y="6248400"/>
            <a:ext cx="40005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CC13F66-8A44-4102-971E-C63AA924570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43661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17526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7526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1750" y="6248400"/>
            <a:ext cx="40005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3D7B66C-E5A8-44B9-A096-4515974AD78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73435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1750" y="6248400"/>
            <a:ext cx="40005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3804A3C-0FBD-4B4C-947B-34F6202A2E7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435205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1750" y="6248400"/>
            <a:ext cx="40005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4BED4FE-414D-4841-B0B4-7CA40F6BD95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6138115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1750" y="6248400"/>
            <a:ext cx="40005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7C201FC-2E7E-4541-B630-1AFB1606CE9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878173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1750" y="6248400"/>
            <a:ext cx="40005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2871D54-E35E-4820-A9CA-1866ABAA699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701851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1750" y="6248400"/>
            <a:ext cx="40005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EF7DC87-50BC-44F5-AAF8-2504C388A48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111944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4538" y="542058"/>
            <a:ext cx="78009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4538" y="1268760"/>
            <a:ext cx="754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82563"/>
            <a:ext cx="9144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179388"/>
            <a:ext cx="719138" cy="17938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7D9AA9"/>
              </a:solidFill>
              <a:latin typeface="Times" pitchFamily="1" charset="0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719138" y="198438"/>
            <a:ext cx="8424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altLang="zh-CN" sz="14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Unidirectional and Wavelength Selective Photonic Sphere-Array Nanoantennas</a:t>
            </a:r>
            <a:endParaRPr lang="en-US" sz="1400" dirty="0" smtClean="0"/>
          </a:p>
          <a:p>
            <a:pPr algn="l"/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179388" y="192088"/>
            <a:ext cx="5651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000" dirty="0">
                <a:solidFill>
                  <a:schemeClr val="bg1"/>
                </a:solidFill>
              </a:rPr>
              <a:t>Slide </a:t>
            </a:r>
            <a:fld id="{DB174B48-6DF5-4B02-904E-37FDC294342C}" type="slidenum">
              <a:rPr lang="de-DE" sz="1000">
                <a:solidFill>
                  <a:schemeClr val="bg1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0" y="1751013"/>
            <a:ext cx="9144000" cy="0"/>
          </a:xfrm>
          <a:prstGeom prst="line">
            <a:avLst/>
          </a:prstGeom>
          <a:noFill/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 rot="-5400000">
            <a:off x="-2518569" y="3437732"/>
            <a:ext cx="683736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77468" y="6287770"/>
            <a:ext cx="5120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aseline="0" dirty="0" smtClean="0">
                <a:solidFill>
                  <a:srgbClr val="877C64"/>
                </a:solidFill>
                <a:latin typeface="Arial" charset="0"/>
              </a:rPr>
              <a:t>The 33</a:t>
            </a:r>
            <a:r>
              <a:rPr lang="en-US" sz="1200" baseline="30000" dirty="0" smtClean="0">
                <a:solidFill>
                  <a:srgbClr val="877C64"/>
                </a:solidFill>
                <a:latin typeface="Arial" charset="0"/>
              </a:rPr>
              <a:t>rd</a:t>
            </a:r>
            <a:r>
              <a:rPr lang="en-US" sz="1200" baseline="0" dirty="0" smtClean="0">
                <a:solidFill>
                  <a:srgbClr val="877C64"/>
                </a:solidFill>
                <a:latin typeface="Arial" charset="0"/>
              </a:rPr>
              <a:t> </a:t>
            </a:r>
            <a:r>
              <a:rPr lang="en-US" sz="1200" kern="1200" baseline="0" dirty="0" smtClean="0">
                <a:solidFill>
                  <a:srgbClr val="877C64"/>
                </a:solidFill>
                <a:latin typeface="Arial" charset="0"/>
                <a:ea typeface="+mn-ea"/>
                <a:cs typeface="+mn-cs"/>
              </a:rPr>
              <a:t>Progress In Electromagnetics Research Symposium</a:t>
            </a:r>
          </a:p>
          <a:p>
            <a:pPr algn="r"/>
            <a:r>
              <a:rPr lang="en-US" sz="1200" kern="1200" baseline="0" dirty="0" smtClean="0">
                <a:solidFill>
                  <a:srgbClr val="877C64"/>
                </a:solidFill>
                <a:latin typeface="Arial" charset="0"/>
                <a:ea typeface="+mn-ea"/>
                <a:cs typeface="+mn-cs"/>
              </a:rPr>
              <a:t>March, 25-28, 2013, Taipei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rgbClr val="877C64"/>
                </a:solidFill>
                <a:latin typeface="Arial" charset="0"/>
              </a:rPr>
              <a:t>.</a:t>
            </a:r>
            <a:endParaRPr lang="de-DE" sz="1200" dirty="0">
              <a:latin typeface="Arial" charset="0"/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0" y="6215063"/>
            <a:ext cx="91440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4742" y="6268720"/>
            <a:ext cx="529653" cy="59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479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pitchFamily="34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pitchFamily="34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pitchFamily="34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pitchFamily="34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pitchFamily="34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pitchFamily="34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pitchFamily="34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wsha@eee.hku.hk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 numCol="1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Unidirectional and Wavelength Selective Photonic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Spherical </a:t>
            </a:r>
            <a:r>
              <a:rPr lang="en-US" altLang="zh-CN" sz="2800" b="1" dirty="0" err="1" smtClean="0">
                <a:solidFill>
                  <a:srgbClr val="FF0000"/>
                </a:solidFill>
              </a:rPr>
              <a:t>Nanoantennas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43608" y="3140968"/>
            <a:ext cx="6757340" cy="1752600"/>
          </a:xfrm>
        </p:spPr>
        <p:txBody>
          <a:bodyPr>
            <a:norm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</a:rPr>
              <a:t>Yang G. Liu, Wallace C.H. Choy, Wei E.I. </a:t>
            </a:r>
            <a:r>
              <a:rPr lang="en-US" altLang="zh-CN" sz="2400" i="1" dirty="0" err="1">
                <a:solidFill>
                  <a:schemeClr val="tx1"/>
                </a:solidFill>
              </a:rPr>
              <a:t>Sha</a:t>
            </a:r>
            <a:r>
              <a:rPr lang="en-US" altLang="zh-CN" sz="2400" i="1" dirty="0">
                <a:solidFill>
                  <a:schemeClr val="tx1"/>
                </a:solidFill>
              </a:rPr>
              <a:t>, and </a:t>
            </a:r>
            <a:r>
              <a:rPr lang="en-US" altLang="zh-CN" sz="2400" i="1" dirty="0" err="1">
                <a:solidFill>
                  <a:schemeClr val="tx1"/>
                </a:solidFill>
              </a:rPr>
              <a:t>Weng</a:t>
            </a:r>
            <a:r>
              <a:rPr lang="en-US" altLang="zh-CN" sz="2400" i="1" dirty="0">
                <a:solidFill>
                  <a:schemeClr val="tx1"/>
                </a:solidFill>
              </a:rPr>
              <a:t> Cho Chew</a:t>
            </a:r>
          </a:p>
        </p:txBody>
      </p:sp>
      <p:sp>
        <p:nvSpPr>
          <p:cNvPr id="6" name="矩形 5"/>
          <p:cNvSpPr/>
          <p:nvPr/>
        </p:nvSpPr>
        <p:spPr>
          <a:xfrm>
            <a:off x="1701022" y="4221088"/>
            <a:ext cx="5532284" cy="143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altLang="zh-CN" dirty="0"/>
              <a:t>Department of Electrical and Electronic Engineering,</a:t>
            </a:r>
            <a:endParaRPr lang="en-US" altLang="zh-CN" dirty="0" smtClean="0"/>
          </a:p>
          <a:p>
            <a:pPr algn="ctr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altLang="zh-CN" dirty="0" smtClean="0"/>
              <a:t>The </a:t>
            </a:r>
            <a:r>
              <a:rPr lang="en-US" altLang="zh-CN" dirty="0"/>
              <a:t>University of Hong Kong, Hong </a:t>
            </a:r>
            <a:r>
              <a:rPr lang="en-US" altLang="zh-CN" dirty="0" smtClean="0"/>
              <a:t>Kong</a:t>
            </a: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76000"/>
            </a:pPr>
            <a:endParaRPr lang="en-US" altLang="zh-CN" i="1" dirty="0"/>
          </a:p>
          <a:p>
            <a:pPr algn="ctr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altLang="zh-CN" i="1" dirty="0" smtClean="0"/>
              <a:t>Email</a:t>
            </a:r>
            <a:r>
              <a:rPr lang="en-US" altLang="zh-CN" i="1" smtClean="0"/>
              <a:t>: </a:t>
            </a:r>
            <a:r>
              <a:rPr lang="en-US" altLang="zh-CN" i="1" smtClean="0">
                <a:hlinkClick r:id="rId2"/>
              </a:rPr>
              <a:t>wsha@eee.hku.hk</a:t>
            </a:r>
            <a:r>
              <a:rPr lang="en-US" altLang="zh-CN" i="1" smtClean="0"/>
              <a:t> (</a:t>
            </a:r>
            <a:r>
              <a:rPr lang="en-US" altLang="zh-CN" i="1" dirty="0" smtClean="0"/>
              <a:t>W.E.I. </a:t>
            </a:r>
            <a:r>
              <a:rPr lang="en-US" altLang="zh-CN" i="1" dirty="0" err="1" smtClean="0"/>
              <a:t>Sha</a:t>
            </a:r>
            <a:r>
              <a:rPr lang="en-US" altLang="zh-CN" i="1" dirty="0" smtClean="0"/>
              <a:t>) </a:t>
            </a:r>
            <a:endParaRPr lang="en-US" altLang="zh-CN" i="1" dirty="0"/>
          </a:p>
        </p:txBody>
      </p:sp>
    </p:spTree>
    <p:extLst>
      <p:ext uri="{BB962C8B-B14F-4D97-AF65-F5344CB8AC3E}">
        <p14:creationId xmlns:p14="http://schemas.microsoft.com/office/powerpoint/2010/main" val="256618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418" y="404664"/>
            <a:ext cx="8759316" cy="936104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Theoretical results (1)</a:t>
            </a:r>
            <a:endParaRPr lang="zh-CN" alt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380" y="996249"/>
            <a:ext cx="4788024" cy="24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6" y="3645024"/>
            <a:ext cx="5220469" cy="250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1936" y="2852936"/>
            <a:ext cx="6022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Fig. 1. The </a:t>
            </a:r>
            <a:r>
              <a:rPr lang="en-US" altLang="zh-CN" dirty="0"/>
              <a:t>schematic design for an optimized </a:t>
            </a:r>
            <a:r>
              <a:rPr lang="en-US" altLang="zh-CN" dirty="0" smtClean="0"/>
              <a:t>photonic spherical </a:t>
            </a:r>
            <a:r>
              <a:rPr lang="en-US" altLang="zh-CN" dirty="0"/>
              <a:t>NA at a selected wavelength of 603 nm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276644" y="4018648"/>
            <a:ext cx="38673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Fig. 2. (a) The radiation pattern of the optimized </a:t>
            </a:r>
            <a:r>
              <a:rPr lang="en-US" altLang="zh-CN" dirty="0" smtClean="0"/>
              <a:t>photonic NA </a:t>
            </a:r>
            <a:r>
              <a:rPr lang="en-US" altLang="zh-CN" dirty="0"/>
              <a:t>at a selected wavelength of 603 nm</a:t>
            </a:r>
            <a:r>
              <a:rPr lang="en-US" altLang="zh-CN" dirty="0" smtClean="0"/>
              <a:t>;</a:t>
            </a:r>
          </a:p>
          <a:p>
            <a:r>
              <a:rPr lang="en-US" altLang="zh-CN" dirty="0" smtClean="0"/>
              <a:t> </a:t>
            </a:r>
            <a:r>
              <a:rPr lang="en-US" altLang="zh-CN" dirty="0"/>
              <a:t>(b) </a:t>
            </a:r>
            <a:r>
              <a:rPr lang="en-US" altLang="zh-CN" dirty="0" smtClean="0"/>
              <a:t>The forward </a:t>
            </a:r>
            <a:r>
              <a:rPr lang="en-US" altLang="zh-CN" dirty="0"/>
              <a:t>scattering intensity (along the </a:t>
            </a:r>
            <a:r>
              <a:rPr lang="en-US" altLang="zh-CN" i="1" dirty="0"/>
              <a:t>x </a:t>
            </a:r>
            <a:r>
              <a:rPr lang="en-US" altLang="zh-CN" dirty="0"/>
              <a:t>direction) </a:t>
            </a:r>
            <a:r>
              <a:rPr lang="en-US" altLang="zh-CN" dirty="0" smtClean="0"/>
              <a:t>of the </a:t>
            </a:r>
            <a:r>
              <a:rPr lang="en-US" altLang="zh-CN" dirty="0"/>
              <a:t>photonic NA as a function of the wavelength.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 bwMode="auto">
          <a:xfrm>
            <a:off x="4011372" y="4125655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4644" y="6304457"/>
            <a:ext cx="4083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i="1" dirty="0">
                <a:solidFill>
                  <a:srgbClr val="FF0000"/>
                </a:solidFill>
              </a:rPr>
              <a:t>Y.G. Liu, W.C.H. </a:t>
            </a:r>
            <a:r>
              <a:rPr lang="en-US" altLang="zh-CN" sz="1400" b="1" i="1" dirty="0">
                <a:solidFill>
                  <a:srgbClr val="FF0000"/>
                </a:solidFill>
              </a:rPr>
              <a:t>Choy, W.E.I. </a:t>
            </a:r>
            <a:r>
              <a:rPr lang="en-US" altLang="zh-CN" sz="1400" b="1" i="1" dirty="0" err="1" smtClean="0">
                <a:solidFill>
                  <a:srgbClr val="FF0000"/>
                </a:solidFill>
              </a:rPr>
              <a:t>Sha</a:t>
            </a:r>
            <a:r>
              <a:rPr lang="en-US" altLang="zh-CN" sz="1400" b="1" i="1" dirty="0" smtClean="0">
                <a:solidFill>
                  <a:srgbClr val="FF0000"/>
                </a:solidFill>
              </a:rPr>
              <a:t>, and </a:t>
            </a:r>
            <a:r>
              <a:rPr lang="en-US" altLang="zh-CN" sz="1400" b="1" i="1" dirty="0">
                <a:solidFill>
                  <a:srgbClr val="FF0000"/>
                </a:solidFill>
              </a:rPr>
              <a:t>W.C. </a:t>
            </a:r>
            <a:r>
              <a:rPr lang="en-US" altLang="zh-CN" sz="1400" b="1" i="1" dirty="0">
                <a:solidFill>
                  <a:srgbClr val="FF0000"/>
                </a:solidFill>
              </a:rPr>
              <a:t>Chew, </a:t>
            </a:r>
            <a:r>
              <a:rPr lang="en-US" altLang="zh-CN" sz="1400" b="1" i="1" dirty="0">
                <a:solidFill>
                  <a:srgbClr val="FF0000"/>
                </a:solidFill>
              </a:rPr>
              <a:t>Opt</a:t>
            </a:r>
            <a:r>
              <a:rPr lang="en-US" altLang="zh-CN" sz="1400" b="1" i="1" dirty="0">
                <a:solidFill>
                  <a:srgbClr val="FF0000"/>
                </a:solidFill>
              </a:rPr>
              <a:t>. </a:t>
            </a:r>
            <a:r>
              <a:rPr lang="en-US" altLang="zh-CN" sz="1400" b="1" i="1" dirty="0" err="1">
                <a:solidFill>
                  <a:srgbClr val="FF0000"/>
                </a:solidFill>
              </a:rPr>
              <a:t>Lett</a:t>
            </a:r>
            <a:r>
              <a:rPr lang="en-US" altLang="zh-CN" sz="1400" b="1" i="1" dirty="0">
                <a:solidFill>
                  <a:srgbClr val="FF0000"/>
                </a:solidFill>
              </a:rPr>
              <a:t>., </a:t>
            </a:r>
            <a:r>
              <a:rPr lang="en-US" altLang="zh-CN" sz="1400" b="1" i="1" dirty="0">
                <a:solidFill>
                  <a:srgbClr val="FF0000"/>
                </a:solidFill>
              </a:rPr>
              <a:t>37(11), 2112-2114, 2012.</a:t>
            </a:r>
            <a:endParaRPr lang="en-US" altLang="zh-CN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2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8" y="1556792"/>
            <a:ext cx="4268315" cy="28177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4296315" cy="2929305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6930" y="404664"/>
            <a:ext cx="8759316" cy="936104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Theoretical results </a:t>
            </a:r>
            <a:r>
              <a:rPr lang="en-US" altLang="zh-CN" sz="3600" dirty="0" smtClean="0"/>
              <a:t>(2)</a:t>
            </a:r>
            <a:endParaRPr lang="zh-CN" altLang="en-US" sz="3600" dirty="0"/>
          </a:p>
        </p:txBody>
      </p:sp>
      <p:sp>
        <p:nvSpPr>
          <p:cNvPr id="9" name="矩形 8"/>
          <p:cNvSpPr/>
          <p:nvPr/>
        </p:nvSpPr>
        <p:spPr>
          <a:xfrm>
            <a:off x="109637" y="4486097"/>
            <a:ext cx="44623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Fig. 3</a:t>
            </a:r>
            <a:r>
              <a:rPr lang="en-US" altLang="zh-CN" dirty="0" smtClean="0"/>
              <a:t>. The backward scattering intensity </a:t>
            </a:r>
            <a:r>
              <a:rPr lang="en-US" altLang="zh-CN" dirty="0"/>
              <a:t>of a </a:t>
            </a:r>
            <a:r>
              <a:rPr lang="en-US" altLang="zh-CN" dirty="0" smtClean="0"/>
              <a:t>silicon nanosphere </a:t>
            </a:r>
            <a:r>
              <a:rPr lang="en-US" altLang="zh-CN" dirty="0"/>
              <a:t>(</a:t>
            </a:r>
            <a:r>
              <a:rPr lang="en-US" altLang="zh-CN" dirty="0" smtClean="0"/>
              <a:t>with the </a:t>
            </a:r>
            <a:r>
              <a:rPr lang="en-US" altLang="zh-CN" dirty="0"/>
              <a:t>radius of 107 nm) as a function of the </a:t>
            </a:r>
            <a:r>
              <a:rPr lang="en-US" altLang="zh-CN" dirty="0" smtClean="0"/>
              <a:t>wavelength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788024" y="4491046"/>
            <a:ext cx="4343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Fig. </a:t>
            </a:r>
            <a:r>
              <a:rPr lang="en-US" altLang="zh-CN" dirty="0" smtClean="0"/>
              <a:t>4. The </a:t>
            </a:r>
            <a:r>
              <a:rPr lang="en-US" altLang="zh-CN" dirty="0"/>
              <a:t>imaginary parts of the relative permittivities </a:t>
            </a:r>
            <a:r>
              <a:rPr lang="en-US" altLang="zh-CN" dirty="0" smtClean="0"/>
              <a:t>of the </a:t>
            </a:r>
            <a:r>
              <a:rPr lang="en-US" altLang="zh-CN" dirty="0"/>
              <a:t>gold, silver, and </a:t>
            </a:r>
            <a:r>
              <a:rPr lang="en-US" altLang="zh-CN" dirty="0" smtClean="0"/>
              <a:t>silicon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949275" y="5517232"/>
            <a:ext cx="7866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i="1" dirty="0"/>
              <a:t>narrow and </a:t>
            </a:r>
            <a:r>
              <a:rPr lang="en-US" altLang="zh-CN" b="1" i="1" dirty="0" smtClean="0"/>
              <a:t>sharp </a:t>
            </a:r>
            <a:r>
              <a:rPr lang="en-US" altLang="zh-CN" b="1" i="1" dirty="0" err="1" smtClean="0"/>
              <a:t>Fano</a:t>
            </a:r>
            <a:r>
              <a:rPr lang="en-US" altLang="zh-CN" b="1" i="1" dirty="0" smtClean="0"/>
              <a:t>-resonance </a:t>
            </a:r>
            <a:r>
              <a:rPr lang="en-US" altLang="zh-CN" b="1" i="1" dirty="0"/>
              <a:t>is required to resolve and match the </a:t>
            </a:r>
            <a:r>
              <a:rPr lang="en-US" altLang="zh-CN" b="1" i="1" dirty="0" smtClean="0"/>
              <a:t>vibrational modes </a:t>
            </a:r>
            <a:r>
              <a:rPr lang="en-US" altLang="zh-CN" b="1" i="1" dirty="0"/>
              <a:t>of the target </a:t>
            </a:r>
            <a:r>
              <a:rPr lang="en-US" altLang="zh-CN" b="1" i="1" dirty="0" smtClean="0"/>
              <a:t>molecule!</a:t>
            </a:r>
            <a:endParaRPr lang="zh-CN" altLang="en-US" b="1" i="1" dirty="0"/>
          </a:p>
        </p:txBody>
      </p:sp>
      <p:pic>
        <p:nvPicPr>
          <p:cNvPr id="11" name="Picture 18" descr="dipo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465" y="2636096"/>
            <a:ext cx="932896" cy="93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longqu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665" y="172193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箭头连接符 2"/>
          <p:cNvCxnSpPr/>
          <p:nvPr/>
        </p:nvCxnSpPr>
        <p:spPr bwMode="auto">
          <a:xfrm>
            <a:off x="2359314" y="2263305"/>
            <a:ext cx="77735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接箭头连接符 15"/>
          <p:cNvCxnSpPr>
            <a:endCxn id="11" idx="1"/>
          </p:cNvCxnSpPr>
          <p:nvPr/>
        </p:nvCxnSpPr>
        <p:spPr bwMode="auto">
          <a:xfrm>
            <a:off x="1115616" y="2348880"/>
            <a:ext cx="1980849" cy="7536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椭圆 17"/>
          <p:cNvSpPr/>
          <p:nvPr/>
        </p:nvSpPr>
        <p:spPr bwMode="auto">
          <a:xfrm>
            <a:off x="2376896" y="2070805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7160" y="1239216"/>
            <a:ext cx="3307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i="1" dirty="0" smtClean="0"/>
              <a:t>interferences by two resonant channels</a:t>
            </a:r>
            <a:endParaRPr lang="zh-CN" altLang="en-US" sz="1400" i="1" dirty="0"/>
          </a:p>
        </p:txBody>
      </p:sp>
      <p:cxnSp>
        <p:nvCxnSpPr>
          <p:cNvPr id="22" name="直接箭头连接符 21"/>
          <p:cNvCxnSpPr/>
          <p:nvPr/>
        </p:nvCxnSpPr>
        <p:spPr bwMode="auto">
          <a:xfrm>
            <a:off x="2106040" y="1484784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0303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7"/>
            <a:ext cx="3240360" cy="293734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28511"/>
            <a:ext cx="4947222" cy="283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0" y="404664"/>
            <a:ext cx="8759316" cy="936104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Theoretical results </a:t>
            </a:r>
            <a:r>
              <a:rPr lang="en-US" altLang="zh-CN" sz="3600" dirty="0" smtClean="0"/>
              <a:t>(3)</a:t>
            </a:r>
            <a:endParaRPr lang="zh-CN" altLang="en-US" sz="3600" dirty="0"/>
          </a:p>
        </p:txBody>
      </p:sp>
      <p:sp>
        <p:nvSpPr>
          <p:cNvPr id="5" name="矩形 4"/>
          <p:cNvSpPr/>
          <p:nvPr/>
        </p:nvSpPr>
        <p:spPr>
          <a:xfrm>
            <a:off x="35496" y="4366845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Fig. 5. The </a:t>
            </a:r>
            <a:r>
              <a:rPr lang="en-US" altLang="zh-CN" dirty="0"/>
              <a:t>tunable </a:t>
            </a:r>
            <a:r>
              <a:rPr lang="en-US" altLang="zh-CN" dirty="0" err="1"/>
              <a:t>Fano</a:t>
            </a:r>
            <a:r>
              <a:rPr lang="en-US" altLang="zh-CN" dirty="0"/>
              <a:t> </a:t>
            </a:r>
            <a:r>
              <a:rPr lang="en-US" altLang="zh-CN" dirty="0" smtClean="0"/>
              <a:t>resonance by </a:t>
            </a:r>
            <a:r>
              <a:rPr lang="en-US" altLang="zh-CN" dirty="0"/>
              <a:t>varying the sphere </a:t>
            </a:r>
            <a:r>
              <a:rPr lang="en-US" altLang="zh-CN" dirty="0" smtClean="0"/>
              <a:t>radius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211960" y="4532927"/>
            <a:ext cx="4932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Fig. 6. The radiation patterns at the </a:t>
            </a:r>
            <a:r>
              <a:rPr lang="en-US" altLang="zh-CN" i="1" dirty="0" err="1" smtClean="0"/>
              <a:t>xoy</a:t>
            </a:r>
            <a:r>
              <a:rPr lang="en-US" altLang="zh-CN" i="1" dirty="0" smtClean="0"/>
              <a:t> </a:t>
            </a:r>
            <a:r>
              <a:rPr lang="en-US" altLang="zh-CN" dirty="0" smtClean="0"/>
              <a:t>plane after modifying the separation </a:t>
            </a:r>
            <a:r>
              <a:rPr lang="en-US" altLang="zh-CN" i="1" dirty="0" smtClean="0"/>
              <a:t>d </a:t>
            </a:r>
            <a:r>
              <a:rPr lang="en-US" altLang="zh-CN" dirty="0" smtClean="0"/>
              <a:t>between the dipole emitter and the center of the sphere; The radiation patterns at the </a:t>
            </a:r>
            <a:r>
              <a:rPr lang="en-US" altLang="zh-CN" i="1" dirty="0" err="1" smtClean="0"/>
              <a:t>zox</a:t>
            </a:r>
            <a:r>
              <a:rPr lang="en-US" altLang="zh-CN" i="1" dirty="0" smtClean="0"/>
              <a:t> </a:t>
            </a:r>
            <a:r>
              <a:rPr lang="en-US" altLang="zh-CN" dirty="0" smtClean="0"/>
              <a:t>plane.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83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8" y="1448780"/>
            <a:ext cx="4179750" cy="300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0" y="404664"/>
            <a:ext cx="8759316" cy="936104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Theoretical results </a:t>
            </a:r>
            <a:r>
              <a:rPr lang="en-US" altLang="zh-CN" sz="3600" dirty="0" smtClean="0"/>
              <a:t>(4)</a:t>
            </a:r>
            <a:endParaRPr lang="zh-CN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104218" y="4478275"/>
            <a:ext cx="4179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Fig. </a:t>
            </a:r>
            <a:r>
              <a:rPr lang="en-US" altLang="zh-CN" dirty="0" smtClean="0"/>
              <a:t>7.  </a:t>
            </a:r>
            <a:r>
              <a:rPr lang="en-US" altLang="zh-CN" dirty="0"/>
              <a:t>The forward scattering intensity for </a:t>
            </a:r>
            <a:r>
              <a:rPr lang="en-US" altLang="zh-CN" dirty="0" smtClean="0"/>
              <a:t>three directors </a:t>
            </a:r>
            <a:r>
              <a:rPr lang="en-US" altLang="zh-CN" dirty="0"/>
              <a:t>comprising 1, 5 and 8 silicon </a:t>
            </a:r>
            <a:r>
              <a:rPr lang="en-US" altLang="zh-CN" dirty="0" err="1"/>
              <a:t>nanospheres</a:t>
            </a:r>
            <a:r>
              <a:rPr lang="en-US" altLang="zh-CN" dirty="0"/>
              <a:t>, respectively. The </a:t>
            </a:r>
            <a:r>
              <a:rPr lang="en-US" altLang="zh-CN" dirty="0" smtClean="0"/>
              <a:t>radius of </a:t>
            </a:r>
            <a:r>
              <a:rPr lang="en-US" altLang="zh-CN" dirty="0"/>
              <a:t>each sphere is 70 </a:t>
            </a:r>
            <a:r>
              <a:rPr lang="en-US" altLang="zh-CN" dirty="0" smtClean="0"/>
              <a:t>nm</a:t>
            </a:r>
            <a:endParaRPr lang="zh-CN" alt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781" y="692696"/>
            <a:ext cx="2656892" cy="198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447" y="3526629"/>
            <a:ext cx="2215074" cy="190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484702" y="2676641"/>
            <a:ext cx="460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Fig. 8. The radiation </a:t>
            </a:r>
            <a:r>
              <a:rPr lang="en-US" altLang="zh-CN" dirty="0"/>
              <a:t>pattern of the director working at the dipole resonance peak (603 </a:t>
            </a:r>
            <a:r>
              <a:rPr lang="en-US" altLang="zh-CN" dirty="0" smtClean="0"/>
              <a:t>nm)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916750" y="5443416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Fig. 9. The radiation pattern of the</a:t>
            </a:r>
          </a:p>
          <a:p>
            <a:r>
              <a:rPr lang="en-US" altLang="zh-CN" dirty="0" smtClean="0"/>
              <a:t>director at off-resonance (565 nm)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727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4283968" cy="297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2" y="1412776"/>
            <a:ext cx="4616936" cy="300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65596" y="4574295"/>
            <a:ext cx="4406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smtClean="0"/>
              <a:t>Fig. 10. The </a:t>
            </a:r>
            <a:r>
              <a:rPr lang="en-US" altLang="zh-CN" dirty="0"/>
              <a:t>forward scattering intensity for the director (involving 5 silicon </a:t>
            </a:r>
            <a:r>
              <a:rPr lang="en-US" altLang="zh-CN" dirty="0" err="1"/>
              <a:t>nanospheres</a:t>
            </a:r>
            <a:r>
              <a:rPr lang="en-US" altLang="zh-CN" dirty="0"/>
              <a:t>) as a function </a:t>
            </a:r>
            <a:r>
              <a:rPr lang="en-US" altLang="zh-CN" dirty="0" smtClean="0"/>
              <a:t>of the </a:t>
            </a:r>
            <a:r>
              <a:rPr lang="en-US" altLang="zh-CN" dirty="0"/>
              <a:t>periodicity of the sphere chain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923152" y="4594841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Fig. 11. The </a:t>
            </a:r>
            <a:r>
              <a:rPr lang="en-US" altLang="zh-CN" dirty="0"/>
              <a:t>forward scattering intensity of the director as </a:t>
            </a:r>
            <a:r>
              <a:rPr lang="en-US" altLang="zh-CN" dirty="0" smtClean="0"/>
              <a:t>a function </a:t>
            </a:r>
            <a:r>
              <a:rPr lang="en-US" altLang="zh-CN" dirty="0"/>
              <a:t>of the sphere radius</a:t>
            </a:r>
            <a:endParaRPr lang="zh-CN" altLang="en-US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264350" y="404664"/>
            <a:ext cx="8759316" cy="936104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Theoretical results </a:t>
            </a:r>
            <a:r>
              <a:rPr lang="en-US" altLang="zh-CN" sz="3600" dirty="0" smtClean="0"/>
              <a:t>(5)</a:t>
            </a:r>
            <a:endParaRPr lang="zh-CN" altLang="en-US" sz="3600" dirty="0"/>
          </a:p>
        </p:txBody>
      </p:sp>
      <p:sp>
        <p:nvSpPr>
          <p:cNvPr id="9" name="椭圆 8"/>
          <p:cNvSpPr/>
          <p:nvPr/>
        </p:nvSpPr>
        <p:spPr bwMode="auto">
          <a:xfrm>
            <a:off x="7147528" y="1734587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Summary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lphaUcPeriod"/>
            </a:pPr>
            <a:r>
              <a:rPr lang="en-US" altLang="zh-CN" dirty="0"/>
              <a:t>W</a:t>
            </a:r>
            <a:r>
              <a:rPr lang="en-US" altLang="zh-CN" dirty="0" smtClean="0"/>
              <a:t>e </a:t>
            </a:r>
            <a:r>
              <a:rPr lang="en-US" altLang="zh-CN" dirty="0"/>
              <a:t>design a directional and selective </a:t>
            </a:r>
            <a:r>
              <a:rPr lang="en-US" altLang="zh-CN" dirty="0" smtClean="0"/>
              <a:t>photonic NA </a:t>
            </a:r>
            <a:r>
              <a:rPr lang="en-US" altLang="zh-CN" dirty="0"/>
              <a:t>composed of a single sphere reflector and </a:t>
            </a:r>
            <a:r>
              <a:rPr lang="en-US" altLang="zh-CN" dirty="0" smtClean="0"/>
              <a:t>a </a:t>
            </a:r>
            <a:r>
              <a:rPr lang="en-US" altLang="zh-CN" dirty="0"/>
              <a:t>sphere chain </a:t>
            </a:r>
            <a:r>
              <a:rPr lang="en-US" altLang="zh-CN" dirty="0" smtClean="0"/>
              <a:t>director.</a:t>
            </a:r>
          </a:p>
          <a:p>
            <a:pPr>
              <a:buFont typeface="+mj-lt"/>
              <a:buAutoNum type="alphaUcPeriod"/>
            </a:pPr>
            <a:endParaRPr lang="en-US" altLang="zh-CN" dirty="0"/>
          </a:p>
          <a:p>
            <a:pPr>
              <a:buFont typeface="+mj-lt"/>
              <a:buAutoNum type="alphaUcPeriod"/>
            </a:pPr>
            <a:r>
              <a:rPr lang="en-US" altLang="zh-CN" dirty="0" smtClean="0"/>
              <a:t>The </a:t>
            </a:r>
            <a:r>
              <a:rPr lang="en-US" altLang="zh-CN" dirty="0"/>
              <a:t>high directionality </a:t>
            </a:r>
            <a:r>
              <a:rPr lang="en-US" altLang="zh-CN" dirty="0" smtClean="0"/>
              <a:t>originates both </a:t>
            </a:r>
            <a:r>
              <a:rPr lang="en-US" altLang="zh-CN" dirty="0"/>
              <a:t>from the backward reflection by the </a:t>
            </a:r>
            <a:r>
              <a:rPr lang="en-US" altLang="zh-CN" dirty="0" err="1"/>
              <a:t>Fano</a:t>
            </a:r>
            <a:r>
              <a:rPr lang="en-US" altLang="zh-CN" dirty="0"/>
              <a:t> </a:t>
            </a:r>
            <a:r>
              <a:rPr lang="en-US" altLang="zh-CN" dirty="0" smtClean="0"/>
              <a:t>resonance and </a:t>
            </a:r>
            <a:r>
              <a:rPr lang="en-US" altLang="zh-CN" dirty="0"/>
              <a:t>from the forward direction by the dipole </a:t>
            </a:r>
            <a:r>
              <a:rPr lang="en-US" altLang="zh-CN" dirty="0" smtClean="0"/>
              <a:t>resonance.</a:t>
            </a:r>
          </a:p>
          <a:p>
            <a:pPr>
              <a:buFont typeface="+mj-lt"/>
              <a:buAutoNum type="alphaUcPeriod"/>
            </a:pPr>
            <a:endParaRPr lang="en-US" altLang="zh-CN" dirty="0"/>
          </a:p>
          <a:p>
            <a:pPr>
              <a:buFont typeface="+mj-lt"/>
              <a:buAutoNum type="alphaUcPeriod"/>
            </a:pPr>
            <a:r>
              <a:rPr lang="en-US" altLang="zh-CN" dirty="0" smtClean="0"/>
              <a:t>The </a:t>
            </a:r>
            <a:r>
              <a:rPr lang="en-US" altLang="zh-CN" dirty="0"/>
              <a:t>seamless wavelength </a:t>
            </a:r>
            <a:r>
              <a:rPr lang="en-US" altLang="zh-CN" dirty="0" err="1"/>
              <a:t>selectability</a:t>
            </a:r>
            <a:r>
              <a:rPr lang="en-US" altLang="zh-CN" dirty="0"/>
              <a:t> is </a:t>
            </a:r>
            <a:r>
              <a:rPr lang="en-US" altLang="zh-CN" dirty="0" smtClean="0"/>
              <a:t>realized by </a:t>
            </a:r>
            <a:r>
              <a:rPr lang="en-US" altLang="zh-CN" dirty="0"/>
              <a:t>matching the operating wavelength of the </a:t>
            </a:r>
            <a:r>
              <a:rPr lang="en-US" altLang="zh-CN" dirty="0" smtClean="0"/>
              <a:t>reflector with </a:t>
            </a:r>
            <a:r>
              <a:rPr lang="en-US" altLang="zh-CN" dirty="0"/>
              <a:t>that of the director via tuning the geometrical </a:t>
            </a:r>
            <a:r>
              <a:rPr lang="en-US" altLang="zh-CN" dirty="0" smtClean="0"/>
              <a:t>configurations.</a:t>
            </a:r>
          </a:p>
          <a:p>
            <a:pPr>
              <a:buFont typeface="+mj-lt"/>
              <a:buAutoNum type="alphaUcPeriod"/>
            </a:pPr>
            <a:endParaRPr lang="en-US" altLang="zh-CN" dirty="0"/>
          </a:p>
          <a:p>
            <a:pPr>
              <a:buFont typeface="+mj-lt"/>
              <a:buAutoNum type="alphaUcPeriod"/>
            </a:pPr>
            <a:r>
              <a:rPr lang="en-US" altLang="zh-CN" dirty="0" smtClean="0"/>
              <a:t>The </a:t>
            </a:r>
            <a:r>
              <a:rPr lang="en-US" altLang="zh-CN" dirty="0"/>
              <a:t>smaller loss of photonic elements</a:t>
            </a:r>
            <a:r>
              <a:rPr lang="en-US" altLang="zh-CN" dirty="0" smtClean="0"/>
              <a:t>, compared </a:t>
            </a:r>
            <a:r>
              <a:rPr lang="en-US" altLang="zh-CN" dirty="0"/>
              <a:t>with the metallic ones, can </a:t>
            </a:r>
            <a:r>
              <a:rPr lang="en-US" altLang="zh-CN" dirty="0" smtClean="0"/>
              <a:t>induce stronger </a:t>
            </a:r>
            <a:r>
              <a:rPr lang="en-US" altLang="zh-CN" dirty="0"/>
              <a:t>directionality.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926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b="1" dirty="0" smtClean="0"/>
              <a:t>Thanks for your attention!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4382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800975" cy="6572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3600" dirty="0" smtClean="0"/>
              <a:t>Outline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1484784"/>
            <a:ext cx="7543800" cy="3657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3200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/>
              <a:t>T-matrix method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/>
              <a:t>Theoretical results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/>
              <a:t>Summary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5739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800975" cy="6572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3600" dirty="0" smtClean="0"/>
              <a:t>Introduction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4804" y="1052736"/>
            <a:ext cx="9143999" cy="554461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altLang="zh-CN" dirty="0" smtClean="0"/>
              <a:t>Nanoantenna (NA), to </a:t>
            </a:r>
            <a:r>
              <a:rPr lang="en-US" altLang="zh-CN" dirty="0"/>
              <a:t>some extent, </a:t>
            </a:r>
            <a:r>
              <a:rPr lang="en-US" altLang="zh-CN" dirty="0" smtClean="0"/>
              <a:t>is a </a:t>
            </a:r>
            <a:r>
              <a:rPr lang="en-US" altLang="zh-CN" dirty="0"/>
              <a:t>direct analogue and extended technology of the </a:t>
            </a:r>
            <a:r>
              <a:rPr lang="en-US" altLang="zh-CN" dirty="0" smtClean="0"/>
              <a:t>radio wave </a:t>
            </a:r>
            <a:r>
              <a:rPr lang="en-US" altLang="zh-CN" dirty="0"/>
              <a:t>and microwave antenna. </a:t>
            </a:r>
            <a:r>
              <a:rPr lang="en-US" altLang="zh-CN" dirty="0" smtClean="0"/>
              <a:t>They play </a:t>
            </a:r>
            <a:r>
              <a:rPr lang="en-US" altLang="zh-CN" dirty="0"/>
              <a:t>a fundamental role in the nanotechnology due to their capabilities to confine and enhance the light through converting the localized to propagating electromagnetic fields, and vice </a:t>
            </a:r>
            <a:r>
              <a:rPr lang="en-US" altLang="zh-CN" dirty="0" smtClean="0"/>
              <a:t>versa. Developing </a:t>
            </a:r>
            <a:r>
              <a:rPr lang="en-US" altLang="zh-CN" dirty="0"/>
              <a:t>a </a:t>
            </a:r>
            <a:r>
              <a:rPr lang="en-US" altLang="zh-CN" dirty="0" smtClean="0"/>
              <a:t>directional </a:t>
            </a:r>
            <a:r>
              <a:rPr lang="en-US" altLang="zh-CN" dirty="0"/>
              <a:t>NAs </a:t>
            </a:r>
            <a:r>
              <a:rPr lang="en-US" altLang="zh-CN" dirty="0" smtClean="0"/>
              <a:t>to </a:t>
            </a:r>
            <a:r>
              <a:rPr lang="en-US" altLang="zh-CN" dirty="0"/>
              <a:t>redirect the emission from an ensemble of </a:t>
            </a:r>
            <a:r>
              <a:rPr lang="en-US" altLang="zh-CN" dirty="0" smtClean="0"/>
              <a:t>atoms or </a:t>
            </a:r>
            <a:r>
              <a:rPr lang="en-US" altLang="zh-CN" dirty="0"/>
              <a:t>molecules with random dipole orientations is </a:t>
            </a:r>
            <a:r>
              <a:rPr lang="en-US" altLang="zh-CN" dirty="0" smtClean="0"/>
              <a:t>particularly important </a:t>
            </a:r>
            <a:r>
              <a:rPr lang="en-US" altLang="zh-CN" dirty="0"/>
              <a:t>to photon detection and sensing, </a:t>
            </a:r>
            <a:r>
              <a:rPr lang="en-US" altLang="zh-CN" dirty="0" smtClean="0"/>
              <a:t>spectroscopy and </a:t>
            </a:r>
            <a:r>
              <a:rPr lang="en-US" altLang="zh-CN" dirty="0"/>
              <a:t>microscopy, and spontaneous emission </a:t>
            </a:r>
            <a:r>
              <a:rPr lang="en-US" altLang="zh-CN" dirty="0" smtClean="0"/>
              <a:t>manipulation. </a:t>
            </a:r>
            <a:r>
              <a:rPr lang="en-US" altLang="zh-CN" dirty="0"/>
              <a:t>Although various plasmonic </a:t>
            </a:r>
            <a:r>
              <a:rPr lang="en-US" altLang="zh-CN" dirty="0" smtClean="0"/>
              <a:t>NAs have </a:t>
            </a:r>
            <a:r>
              <a:rPr lang="en-US" altLang="zh-CN" dirty="0"/>
              <a:t>been reported in the literature to realize the </a:t>
            </a:r>
            <a:r>
              <a:rPr lang="en-US" altLang="zh-CN" dirty="0" smtClean="0"/>
              <a:t>directional functionality</a:t>
            </a:r>
            <a:r>
              <a:rPr lang="en-US" altLang="zh-CN" dirty="0"/>
              <a:t>, they suffer from a fundamental </a:t>
            </a:r>
            <a:r>
              <a:rPr lang="en-US" altLang="zh-CN" dirty="0" smtClean="0"/>
              <a:t>limit due </a:t>
            </a:r>
            <a:r>
              <a:rPr lang="en-US" altLang="zh-CN" dirty="0"/>
              <a:t>to intrinsic metallic loss</a:t>
            </a:r>
            <a:r>
              <a:rPr lang="en-US" altLang="zh-CN" dirty="0" smtClean="0"/>
              <a:t>. Photonic NAs could reduce </a:t>
            </a:r>
            <a:r>
              <a:rPr lang="en-US" altLang="zh-CN" dirty="0"/>
              <a:t>the </a:t>
            </a:r>
            <a:r>
              <a:rPr lang="en-US" altLang="zh-CN" dirty="0" err="1"/>
              <a:t>ohmic</a:t>
            </a:r>
            <a:r>
              <a:rPr lang="en-US" altLang="zh-CN" dirty="0"/>
              <a:t> loss and maintain other useful </a:t>
            </a:r>
            <a:r>
              <a:rPr lang="en-US" altLang="zh-CN" dirty="0" smtClean="0"/>
              <a:t>functionalities of </a:t>
            </a:r>
            <a:r>
              <a:rPr lang="en-US" altLang="zh-CN" dirty="0"/>
              <a:t>plasmonic </a:t>
            </a:r>
            <a:r>
              <a:rPr lang="en-US" altLang="zh-CN" dirty="0" smtClean="0"/>
              <a:t>NAs.</a:t>
            </a:r>
            <a:endParaRPr lang="zh-CN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" y="4180142"/>
            <a:ext cx="2483768" cy="192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93096"/>
            <a:ext cx="3131840" cy="170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0.gstatic.com/images?q=tbn:ANd9GcQdmsjIymmfia9zrA69PS7JPtdQGr5pwE5agsTlYksVELF3_m6j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12296"/>
            <a:ext cx="22860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33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173" y="2020838"/>
            <a:ext cx="22574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A </a:t>
            </a:r>
            <a:r>
              <a:rPr lang="en-US" altLang="zh-CN" sz="3600" dirty="0" err="1" smtClean="0"/>
              <a:t>Hertzian</a:t>
            </a:r>
            <a:r>
              <a:rPr lang="en-US" altLang="zh-CN" sz="3600" dirty="0" smtClean="0"/>
              <a:t> dipole source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064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A </a:t>
            </a:r>
            <a:r>
              <a:rPr lang="en-US" altLang="zh-CN" dirty="0" err="1" smtClean="0"/>
              <a:t>Hertzian</a:t>
            </a:r>
            <a:r>
              <a:rPr lang="en-US" altLang="zh-CN" dirty="0" smtClean="0"/>
              <a:t> dipole source in free space can be described as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51521" y="2994656"/>
            <a:ext cx="185478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Direction of the </a:t>
            </a:r>
            <a:r>
              <a:rPr lang="en-US" altLang="zh-CN" dirty="0" err="1" smtClean="0">
                <a:solidFill>
                  <a:srgbClr val="FF0000"/>
                </a:solidFill>
              </a:rPr>
              <a:t>Hertzian</a:t>
            </a:r>
            <a:r>
              <a:rPr lang="en-US" altLang="zh-CN" dirty="0" smtClean="0">
                <a:solidFill>
                  <a:srgbClr val="FF0000"/>
                </a:solidFill>
              </a:rPr>
              <a:t> dipole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21911" y="2994656"/>
            <a:ext cx="1851789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Current moment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66295" y="2280041"/>
            <a:ext cx="2110161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Position vector of the dipole source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06921" y="3374425"/>
            <a:ext cx="1595309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Delta function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0" name="直接箭头连接符 9"/>
          <p:cNvCxnSpPr>
            <a:endCxn id="8" idx="1"/>
          </p:cNvCxnSpPr>
          <p:nvPr/>
        </p:nvCxnSpPr>
        <p:spPr>
          <a:xfrm>
            <a:off x="5414167" y="2220863"/>
            <a:ext cx="1152128" cy="382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endCxn id="7" idx="0"/>
          </p:cNvCxnSpPr>
          <p:nvPr/>
        </p:nvCxnSpPr>
        <p:spPr>
          <a:xfrm flipH="1">
            <a:off x="4247806" y="2338443"/>
            <a:ext cx="36162" cy="656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endCxn id="4" idx="0"/>
          </p:cNvCxnSpPr>
          <p:nvPr/>
        </p:nvCxnSpPr>
        <p:spPr>
          <a:xfrm flipH="1">
            <a:off x="1178911" y="2338443"/>
            <a:ext cx="2817025" cy="656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endCxn id="9" idx="0"/>
          </p:cNvCxnSpPr>
          <p:nvPr/>
        </p:nvCxnSpPr>
        <p:spPr>
          <a:xfrm>
            <a:off x="4499992" y="2348880"/>
            <a:ext cx="2104584" cy="1025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7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3" y="4211093"/>
            <a:ext cx="6914246" cy="19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T-matrix method for a particle (1)  </a:t>
            </a:r>
            <a:endParaRPr lang="zh-CN" altLang="en-US" sz="3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20" y="1340768"/>
            <a:ext cx="3266300" cy="2074419"/>
          </a:xfrm>
          <a:prstGeom prst="rect">
            <a:avLst/>
          </a:prstGeom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0" y="1484784"/>
            <a:ext cx="5645059" cy="4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The incident field can be written as</a:t>
            </a:r>
            <a:endParaRPr lang="zh-CN" altLang="en-US" sz="2400" dirty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-27746" y="3808744"/>
            <a:ext cx="5645059" cy="4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The incident field can be rewritten as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5549909" y="3775528"/>
            <a:ext cx="244162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Take the position of particle as the origin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4" y="2226657"/>
            <a:ext cx="6785650" cy="156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095191" y="2226657"/>
            <a:ext cx="3002823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Take the position of dipole source as the origin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6554695" y="1945432"/>
            <a:ext cx="216024" cy="10639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6770719" y="3068960"/>
            <a:ext cx="1329673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34707" y="5085184"/>
            <a:ext cx="1887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Addition theorem</a:t>
            </a:r>
            <a:endParaRPr lang="zh-CN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13414" y="5773906"/>
            <a:ext cx="2501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(outgoing </a:t>
            </a:r>
            <a:r>
              <a:rPr lang="en-US" altLang="zh-CN" dirty="0" smtClean="0">
                <a:sym typeface="Wingdings" pitchFamily="2" charset="2"/>
              </a:rPr>
              <a:t> incoming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779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T-matrix method for a particle (2) 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7688" y="2996952"/>
            <a:ext cx="8229600" cy="94601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	With the continuity of  tangential part of electrical field and magnetic field on the particle surface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573596" y="1565177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The scattered field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73596" y="4688888"/>
            <a:ext cx="2071464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Scattered field coefficient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28713" y="4717791"/>
            <a:ext cx="257501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incident field coefficient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62672" y="4827387"/>
            <a:ext cx="158417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T-matrix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7" name="直接箭头连接符 6"/>
          <p:cNvCxnSpPr>
            <a:stCxn id="7172" idx="1"/>
            <a:endCxn id="4" idx="0"/>
          </p:cNvCxnSpPr>
          <p:nvPr/>
        </p:nvCxnSpPr>
        <p:spPr>
          <a:xfrm flipH="1">
            <a:off x="1609328" y="4055357"/>
            <a:ext cx="1804460" cy="6335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endCxn id="9" idx="0"/>
          </p:cNvCxnSpPr>
          <p:nvPr/>
        </p:nvCxnSpPr>
        <p:spPr>
          <a:xfrm flipH="1">
            <a:off x="4354760" y="4073668"/>
            <a:ext cx="175456" cy="753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5146848" y="4303007"/>
            <a:ext cx="1098612" cy="3858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88" y="3807707"/>
            <a:ext cx="2057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97225"/>
            <a:ext cx="84486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15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42058"/>
            <a:ext cx="9144000" cy="657225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T-matrix method for multiple particles (1)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196" y="1412777"/>
            <a:ext cx="8229600" cy="720080"/>
          </a:xfrm>
        </p:spPr>
        <p:txBody>
          <a:bodyPr/>
          <a:lstStyle/>
          <a:p>
            <a:r>
              <a:rPr lang="en-US" altLang="zh-CN" dirty="0" smtClean="0"/>
              <a:t>For </a:t>
            </a:r>
            <a:r>
              <a:rPr lang="en-US" altLang="zh-CN" dirty="0" err="1" smtClean="0"/>
              <a:t>P</a:t>
            </a:r>
            <a:r>
              <a:rPr lang="en-US" altLang="zh-CN" baseline="-25000" dirty="0" err="1" smtClean="0"/>
              <a:t>n</a:t>
            </a:r>
            <a:r>
              <a:rPr lang="en-US" altLang="zh-CN" dirty="0" smtClean="0"/>
              <a:t> particles, the total scattered field is</a:t>
            </a:r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395536" y="292494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The scattered field of the i-</a:t>
            </a:r>
            <a:r>
              <a:rPr lang="en-US" altLang="zh-CN" dirty="0" err="1" smtClean="0"/>
              <a:t>th</a:t>
            </a:r>
            <a:r>
              <a:rPr lang="en-US" altLang="zh-CN" dirty="0" smtClean="0"/>
              <a:t> particle</a:t>
            </a:r>
            <a:endParaRPr lang="zh-CN" altLang="en-US" dirty="0"/>
          </a:p>
        </p:txBody>
      </p:sp>
      <p:pic>
        <p:nvPicPr>
          <p:cNvPr id="8" name="Picture 2" descr="示意图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716" y="3628504"/>
            <a:ext cx="2592288" cy="238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02" y="3692455"/>
            <a:ext cx="47625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773" y="1914525"/>
            <a:ext cx="29051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8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36" y="1844824"/>
            <a:ext cx="7920881" cy="127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42058"/>
            <a:ext cx="9144000" cy="657225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T-matrix method for multiple particles (2)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456622"/>
            <a:ext cx="8229600" cy="50405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For the </a:t>
            </a:r>
            <a:r>
              <a:rPr lang="en-US" altLang="zh-CN" dirty="0" err="1" smtClean="0"/>
              <a:t>i-th</a:t>
            </a:r>
            <a:r>
              <a:rPr lang="en-US" altLang="zh-CN" dirty="0" smtClean="0"/>
              <a:t> particle, the total incident field 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45415" y="2989110"/>
            <a:ext cx="2205916" cy="7639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dirty="0">
                <a:solidFill>
                  <a:srgbClr val="FF0000"/>
                </a:solidFill>
              </a:rPr>
              <a:t>From the </a:t>
            </a:r>
            <a:r>
              <a:rPr lang="en-US" altLang="zh-CN" sz="1800" dirty="0" err="1">
                <a:solidFill>
                  <a:srgbClr val="FF0000"/>
                </a:solidFill>
              </a:rPr>
              <a:t>Hertzian</a:t>
            </a:r>
            <a:r>
              <a:rPr lang="en-US" altLang="zh-CN" sz="1800" dirty="0">
                <a:solidFill>
                  <a:srgbClr val="FF0000"/>
                </a:solidFill>
              </a:rPr>
              <a:t> dipole source 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929656" y="3278707"/>
            <a:ext cx="2736304" cy="5040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dirty="0">
                <a:solidFill>
                  <a:srgbClr val="FF0000"/>
                </a:solidFill>
              </a:rPr>
              <a:t>From all the other particles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cxnSp>
        <p:nvCxnSpPr>
          <p:cNvPr id="7" name="直接箭头连接符 6"/>
          <p:cNvCxnSpPr>
            <a:endCxn id="5" idx="0"/>
          </p:cNvCxnSpPr>
          <p:nvPr/>
        </p:nvCxnSpPr>
        <p:spPr>
          <a:xfrm flipH="1">
            <a:off x="1148373" y="2204864"/>
            <a:ext cx="1193342" cy="784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endCxn id="6" idx="0"/>
          </p:cNvCxnSpPr>
          <p:nvPr/>
        </p:nvCxnSpPr>
        <p:spPr>
          <a:xfrm>
            <a:off x="4248636" y="2204864"/>
            <a:ext cx="2049172" cy="10738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内容占位符 2"/>
          <p:cNvSpPr txBox="1">
            <a:spLocks/>
          </p:cNvSpPr>
          <p:nvPr/>
        </p:nvSpPr>
        <p:spPr>
          <a:xfrm>
            <a:off x="133836" y="3753036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The total incident field can be rewritten as </a:t>
            </a:r>
            <a:endParaRPr lang="zh-CN" alt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257092"/>
            <a:ext cx="4968551" cy="194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08104" y="4852471"/>
            <a:ext cx="1887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Addition theorem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52335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42058"/>
            <a:ext cx="9144000" cy="657225"/>
          </a:xfrm>
        </p:spPr>
        <p:txBody>
          <a:bodyPr>
            <a:noAutofit/>
          </a:bodyPr>
          <a:lstStyle/>
          <a:p>
            <a:r>
              <a:rPr lang="en-US" altLang="zh-CN" sz="3600" dirty="0" smtClean="0"/>
              <a:t>T-matrix method for multiple particles (3)</a:t>
            </a:r>
            <a:endParaRPr lang="zh-CN" altLang="en-US" sz="3600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23528" y="1412776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The coefficient vector of the total incident field for the </a:t>
            </a:r>
            <a:r>
              <a:rPr lang="en-US" altLang="zh-CN" dirty="0" err="1" smtClean="0"/>
              <a:t>i-th</a:t>
            </a:r>
            <a:r>
              <a:rPr lang="en-US" altLang="zh-CN" dirty="0" smtClean="0"/>
              <a:t> particle</a:t>
            </a:r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323528" y="3389855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T-matrix for the i-</a:t>
            </a:r>
            <a:r>
              <a:rPr lang="en-US" altLang="zh-CN" dirty="0" err="1" smtClean="0"/>
              <a:t>th</a:t>
            </a:r>
            <a:r>
              <a:rPr lang="en-US" altLang="zh-CN" dirty="0" smtClean="0"/>
              <a:t> particle </a:t>
            </a:r>
            <a:endParaRPr lang="zh-CN" alt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81" y="4172067"/>
            <a:ext cx="3816424" cy="47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48" y="2348880"/>
            <a:ext cx="8658175" cy="101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157192"/>
            <a:ext cx="7541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i="1" dirty="0"/>
              <a:t>T-matrix method is a rigorous, fast and efficient tool for describing </a:t>
            </a:r>
          </a:p>
          <a:p>
            <a:pPr algn="ctr"/>
            <a:r>
              <a:rPr lang="en-US" altLang="zh-CN" b="1" i="1" dirty="0"/>
              <a:t>the optical response of spherical nanoparticles. </a:t>
            </a:r>
            <a:endParaRPr lang="zh-CN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187937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830</Words>
  <Application>Microsoft Office PowerPoint</Application>
  <PresentationFormat>全屏显示(4:3)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Leere Präsentation</vt:lpstr>
      <vt:lpstr>Unidirectional and Wavelength Selective Photonic Spherical Nanoantennas</vt:lpstr>
      <vt:lpstr>Outline</vt:lpstr>
      <vt:lpstr>Introduction</vt:lpstr>
      <vt:lpstr>A Hertzian dipole source</vt:lpstr>
      <vt:lpstr>T-matrix method for a particle (1)  </vt:lpstr>
      <vt:lpstr>T-matrix method for a particle (2) </vt:lpstr>
      <vt:lpstr>T-matrix method for multiple particles (1)</vt:lpstr>
      <vt:lpstr>T-matrix method for multiple particles (2)</vt:lpstr>
      <vt:lpstr>T-matrix method for multiple particles (3)</vt:lpstr>
      <vt:lpstr>Theoretical results (1)</vt:lpstr>
      <vt:lpstr>Theoretical results (2)</vt:lpstr>
      <vt:lpstr>Theoretical results (3)</vt:lpstr>
      <vt:lpstr>Theoretical results (4)</vt:lpstr>
      <vt:lpstr>Theoretical results (5)</vt:lpstr>
      <vt:lpstr>Summary</vt:lpstr>
      <vt:lpstr>Thanks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Unidirectional and Wavelength Selective Photonic Spherical Nanoantennas</dc:title>
  <dc:creator>YLiu</dc:creator>
  <cp:lastModifiedBy>xingang</cp:lastModifiedBy>
  <cp:revision>168</cp:revision>
  <dcterms:created xsi:type="dcterms:W3CDTF">2013-03-16T02:31:48Z</dcterms:created>
  <dcterms:modified xsi:type="dcterms:W3CDTF">2013-03-22T09:33:59Z</dcterms:modified>
</cp:coreProperties>
</file>