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4" r:id="rId4"/>
    <p:sldId id="265" r:id="rId5"/>
    <p:sldId id="266" r:id="rId6"/>
    <p:sldId id="281" r:id="rId7"/>
    <p:sldId id="282" r:id="rId8"/>
    <p:sldId id="283" r:id="rId9"/>
    <p:sldId id="284" r:id="rId10"/>
    <p:sldId id="285" r:id="rId11"/>
    <p:sldId id="286" r:id="rId12"/>
    <p:sldId id="278" r:id="rId13"/>
    <p:sldId id="280" r:id="rId14"/>
    <p:sldId id="270" r:id="rId15"/>
    <p:sldId id="272" r:id="rId16"/>
    <p:sldId id="268" r:id="rId17"/>
    <p:sldId id="262" r:id="rId18"/>
    <p:sldId id="261" r:id="rId19"/>
    <p:sldId id="275" r:id="rId20"/>
    <p:sldId id="276" r:id="rId21"/>
    <p:sldId id="277" r:id="rId22"/>
    <p:sldId id="279" r:id="rId23"/>
    <p:sldId id="269" r:id="rId2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1" autoAdjust="0"/>
    <p:restoredTop sz="94660"/>
  </p:normalViewPr>
  <p:slideViewPr>
    <p:cSldViewPr>
      <p:cViewPr varScale="1">
        <p:scale>
          <a:sx n="59" d="100"/>
          <a:sy n="59" d="100"/>
        </p:scale>
        <p:origin x="-7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38" y="541338"/>
            <a:ext cx="7800975" cy="65722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38" y="1268413"/>
            <a:ext cx="7543800" cy="3657600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4538" y="541338"/>
            <a:ext cx="78009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4538" y="1268413"/>
            <a:ext cx="7543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smtClean="0"/>
              <a:t>Mastertextformat bearbeiten</a:t>
            </a:r>
          </a:p>
          <a:p>
            <a:pPr lvl="1"/>
            <a:r>
              <a:rPr lang="de-DE" altLang="zh-CN" smtClean="0"/>
              <a:t>Zweite Ebene</a:t>
            </a:r>
          </a:p>
          <a:p>
            <a:pPr lvl="2"/>
            <a:r>
              <a:rPr lang="de-DE" altLang="zh-CN" smtClean="0"/>
              <a:t>Dritte Ebene</a:t>
            </a:r>
          </a:p>
          <a:p>
            <a:pPr lvl="3"/>
            <a:r>
              <a:rPr lang="de-DE" altLang="zh-CN" smtClean="0"/>
              <a:t>Vierte Ebene</a:t>
            </a:r>
          </a:p>
          <a:p>
            <a:pPr lvl="4"/>
            <a:r>
              <a:rPr lang="de-DE" altLang="zh-CN" smtClean="0"/>
              <a:t>Fünfte Ebene</a:t>
            </a: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182563"/>
            <a:ext cx="9144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179388"/>
            <a:ext cx="719138" cy="17938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D9AA9"/>
              </a:solidFill>
              <a:latin typeface="Times" pitchFamily="1" charset="0"/>
              <a:ea typeface="+mn-ea"/>
            </a:endParaRPr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719138" y="152400"/>
            <a:ext cx="84248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altLang="zh-CN" sz="1600" b="1" i="1">
                <a:latin typeface="Times New Roman" pitchFamily="18" charset="0"/>
              </a:rPr>
              <a:t>  Comprehensive Study of Plasmonic Effects in Organic Solar Cells </a:t>
            </a:r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179388" y="192088"/>
            <a:ext cx="5651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schemeClr val="bg1"/>
                </a:solidFill>
                <a:latin typeface="+mn-lt"/>
                <a:ea typeface="+mn-ea"/>
              </a:rPr>
              <a:t>Slide </a:t>
            </a:r>
            <a:fld id="{EC1F6CBE-48E7-4535-B4E3-8D3562BABE68}" type="slidenum">
              <a:rPr lang="de-DE" sz="1000">
                <a:solidFill>
                  <a:schemeClr val="bg1"/>
                </a:solidFill>
                <a:latin typeface="+mn-lt"/>
                <a:ea typeface="+mn-ea"/>
              </a:rPr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de-DE" sz="10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 rot="-5400000">
            <a:off x="-2518569" y="3437732"/>
            <a:ext cx="6837363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0" y="6324600"/>
            <a:ext cx="7620000" cy="304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1400" b="1">
                <a:solidFill>
                  <a:srgbClr val="877C64"/>
                </a:solidFill>
                <a:latin typeface="Times New Roman" pitchFamily="18" charset="0"/>
                <a:cs typeface="Times New Roman" pitchFamily="18" charset="0"/>
              </a:rPr>
              <a:t>Progress In Electromagnetics Research Symposium | August 12-15, 2013 | Stockholm, Sweden</a:t>
            </a:r>
            <a:endParaRPr lang="de-DE" altLang="zh-CN" sz="1400" b="1">
              <a:solidFill>
                <a:srgbClr val="877C6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>
            <a:off x="0" y="6215063"/>
            <a:ext cx="9144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pic>
        <p:nvPicPr>
          <p:cNvPr id="103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59513"/>
            <a:ext cx="528638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6" descr="imark_graybkgd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09600" y="6248400"/>
            <a:ext cx="4460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7" descr="wave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63246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7D9AAA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7D9AAA"/>
          </a:solidFill>
          <a:latin typeface="Arial" pitchFamily="34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7D9AAA"/>
          </a:solidFill>
          <a:latin typeface="Arial" pitchFamily="34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7D9AAA"/>
          </a:solidFill>
          <a:latin typeface="Arial" pitchFamily="34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7D9AAA"/>
          </a:solidFill>
          <a:latin typeface="Arial" pitchFamily="34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7D9AAA"/>
          </a:solidFill>
          <a:latin typeface="Arial" pitchFamily="34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7D9AAA"/>
          </a:solidFill>
          <a:latin typeface="Arial" pitchFamily="34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7D9AAA"/>
          </a:solidFill>
          <a:latin typeface="Arial" pitchFamily="34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7D9AA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-chew@uiuc.edu" TargetMode="External"/><Relationship Id="rId2" Type="http://schemas.openxmlformats.org/officeDocument/2006/relationships/hyperlink" Target="mailto:chchoy@eee.hku.h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wmf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emf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31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標題 1"/>
          <p:cNvSpPr>
            <a:spLocks noGrp="1"/>
          </p:cNvSpPr>
          <p:nvPr>
            <p:ph type="ctrTitle" idx="4294967295"/>
          </p:nvPr>
        </p:nvSpPr>
        <p:spPr>
          <a:xfrm>
            <a:off x="0" y="609600"/>
            <a:ext cx="9144000" cy="147002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altLang="zh-CN" sz="2800" b="0" smtClean="0">
                <a:solidFill>
                  <a:srgbClr val="FF0000"/>
                </a:solidFill>
                <a:ea typeface="宋体" charset="-122"/>
              </a:rPr>
              <a:t>Comprehensive Study of Plasmonic Effects </a:t>
            </a:r>
            <a:br>
              <a:rPr lang="en-US" altLang="zh-CN" sz="2800" b="0" smtClean="0">
                <a:solidFill>
                  <a:srgbClr val="FF0000"/>
                </a:solidFill>
                <a:ea typeface="宋体" charset="-122"/>
              </a:rPr>
            </a:br>
            <a:r>
              <a:rPr lang="en-US" altLang="zh-CN" sz="2800" b="0" smtClean="0">
                <a:solidFill>
                  <a:srgbClr val="FF0000"/>
                </a:solidFill>
                <a:ea typeface="宋体" charset="-122"/>
              </a:rPr>
              <a:t>in Organic Solar Cells</a:t>
            </a:r>
            <a:r>
              <a:rPr lang="en-US" altLang="zh-CN" smtClean="0">
                <a:ea typeface="宋体" charset="-122"/>
              </a:rPr>
              <a:t> </a:t>
            </a:r>
          </a:p>
        </p:txBody>
      </p:sp>
      <p:sp>
        <p:nvSpPr>
          <p:cNvPr id="4098" name="副标题 9"/>
          <p:cNvSpPr>
            <a:spLocks noGrp="1"/>
          </p:cNvSpPr>
          <p:nvPr>
            <p:ph type="subTitle" idx="4294967295"/>
          </p:nvPr>
        </p:nvSpPr>
        <p:spPr>
          <a:xfrm>
            <a:off x="0" y="3200400"/>
            <a:ext cx="9144000" cy="2352675"/>
          </a:xfrm>
        </p:spPr>
        <p:txBody>
          <a:bodyPr>
            <a:spAutoFit/>
          </a:bodyPr>
          <a:lstStyle/>
          <a:p>
            <a:pPr marL="0" indent="0" algn="ctr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altLang="zh-CN" i="1" smtClean="0">
                <a:ea typeface="宋体" charset="-122"/>
              </a:rPr>
              <a:t>1.  Department of Electrical and Electronic Engineering,</a:t>
            </a:r>
          </a:p>
          <a:p>
            <a:pPr marL="0" indent="0" algn="ctr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altLang="zh-CN" i="1" smtClean="0">
                <a:ea typeface="宋体" charset="-122"/>
              </a:rPr>
              <a:t>The University of Hong Kong, Hong Kong</a:t>
            </a:r>
          </a:p>
          <a:p>
            <a:pPr marL="0" indent="0" algn="ctr">
              <a:spcBef>
                <a:spcPts val="600"/>
              </a:spcBef>
              <a:buClr>
                <a:schemeClr val="accent1"/>
              </a:buClr>
              <a:buSzPct val="76000"/>
            </a:pPr>
            <a:endParaRPr lang="en-US" altLang="zh-CN" i="1" smtClean="0">
              <a:ea typeface="宋体" charset="-122"/>
            </a:endParaRPr>
          </a:p>
          <a:p>
            <a:pPr marL="0" indent="0" algn="ctr"/>
            <a:r>
              <a:rPr lang="en-US" altLang="zh-CN" i="1" smtClean="0">
                <a:ea typeface="宋体" charset="-122"/>
              </a:rPr>
              <a:t>2.  Department of Electrical and Computer Engineering, </a:t>
            </a:r>
          </a:p>
          <a:p>
            <a:pPr marL="0" indent="0" algn="ctr"/>
            <a:r>
              <a:rPr lang="en-US" altLang="zh-CN" i="1" smtClean="0">
                <a:ea typeface="宋体" charset="-122"/>
              </a:rPr>
              <a:t>University of Illinois, Urbana-Champaign,</a:t>
            </a:r>
          </a:p>
          <a:p>
            <a:pPr marL="0" indent="0" algn="ctr"/>
            <a:r>
              <a:rPr lang="en-US" altLang="zh-CN" i="1" smtClean="0">
                <a:ea typeface="宋体" charset="-122"/>
              </a:rPr>
              <a:t>Illinois 61801, USA</a:t>
            </a:r>
          </a:p>
          <a:p>
            <a:pPr marL="0" indent="0" algn="ctr"/>
            <a:endParaRPr lang="en-US" altLang="zh-CN" i="1" smtClean="0">
              <a:solidFill>
                <a:srgbClr val="898989"/>
              </a:solidFill>
              <a:ea typeface="宋体" charset="-122"/>
            </a:endParaRPr>
          </a:p>
          <a:p>
            <a:pPr marL="0" indent="0" algn="ctr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altLang="zh-CN" i="1" smtClean="0">
                <a:ea typeface="宋体" charset="-122"/>
              </a:rPr>
              <a:t>Emails:  </a:t>
            </a:r>
            <a:r>
              <a:rPr lang="en-US" altLang="zh-CN" i="1" smtClean="0">
                <a:ea typeface="宋体" charset="-122"/>
                <a:hlinkClick r:id="rId2"/>
              </a:rPr>
              <a:t>chchoy@eee.hku.hk</a:t>
            </a:r>
            <a:r>
              <a:rPr lang="en-US" altLang="zh-CN" i="1" smtClean="0">
                <a:ea typeface="宋体" charset="-122"/>
              </a:rPr>
              <a:t>  (W.C.H. Choy);  </a:t>
            </a:r>
            <a:r>
              <a:rPr lang="en-US" altLang="zh-CN" i="1" smtClean="0">
                <a:ea typeface="宋体" charset="-122"/>
                <a:hlinkClick r:id="rId3"/>
              </a:rPr>
              <a:t>w-chew@uiuc.edu</a:t>
            </a:r>
            <a:r>
              <a:rPr lang="en-US" altLang="zh-CN" i="1" smtClean="0">
                <a:ea typeface="宋体" charset="-122"/>
              </a:rPr>
              <a:t>  (W.C. Chew)</a:t>
            </a:r>
            <a:r>
              <a:rPr lang="en-US" altLang="zh-CN" smtClean="0">
                <a:ea typeface="宋体" charset="-122"/>
              </a:rPr>
              <a:t> </a:t>
            </a:r>
          </a:p>
        </p:txBody>
      </p:sp>
      <p:sp>
        <p:nvSpPr>
          <p:cNvPr id="4099" name="副标题 2"/>
          <p:cNvSpPr txBox="1">
            <a:spLocks/>
          </p:cNvSpPr>
          <p:nvPr/>
        </p:nvSpPr>
        <p:spPr bwMode="auto">
          <a:xfrm>
            <a:off x="838200" y="2133600"/>
            <a:ext cx="731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ts val="3500"/>
              </a:lnSpc>
            </a:pPr>
            <a:r>
              <a:rPr lang="en-US" altLang="zh-CN" sz="2400" i="1"/>
              <a:t>Wei E.I. Sha</a:t>
            </a:r>
            <a:r>
              <a:rPr lang="en-US" altLang="zh-CN" sz="2400" i="1" baseline="30000"/>
              <a:t>1 </a:t>
            </a:r>
            <a:r>
              <a:rPr lang="en-US" altLang="zh-CN" sz="2400" i="1"/>
              <a:t>(</a:t>
            </a:r>
            <a:r>
              <a:rPr lang="zh-CN" altLang="en-US" sz="2400" i="1"/>
              <a:t>沙威</a:t>
            </a:r>
            <a:r>
              <a:rPr lang="en-US" altLang="zh-CN" sz="2400" i="1"/>
              <a:t>), Wallace C.H. Choy</a:t>
            </a:r>
            <a:r>
              <a:rPr lang="en-US" altLang="zh-CN" sz="2400" i="1" baseline="30000"/>
              <a:t>1</a:t>
            </a:r>
            <a:r>
              <a:rPr lang="en-US" altLang="zh-CN" sz="2400" i="1"/>
              <a:t> (</a:t>
            </a:r>
            <a:r>
              <a:rPr lang="zh-CN" altLang="en-US" sz="2400" i="1"/>
              <a:t>蔡值豪</a:t>
            </a:r>
            <a:r>
              <a:rPr lang="en-US" altLang="zh-CN" sz="2400" i="1"/>
              <a:t>), and Weng Cho Chew</a:t>
            </a:r>
            <a:r>
              <a:rPr lang="en-US" altLang="zh-CN" sz="2400" i="1" baseline="30000"/>
              <a:t>2</a:t>
            </a:r>
            <a:r>
              <a:rPr lang="en-US" altLang="zh-CN" sz="2400" i="1"/>
              <a:t> (</a:t>
            </a:r>
            <a:r>
              <a:rPr lang="zh-CN" altLang="en-US" sz="2400" i="1"/>
              <a:t>周永祖</a:t>
            </a:r>
            <a:r>
              <a:rPr lang="en-US" altLang="zh-CN" sz="2400" i="1"/>
              <a:t>)</a:t>
            </a:r>
            <a:endParaRPr lang="zh-CN" altLang="zh-CN" sz="2400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8229600" cy="4525963"/>
          </a:xfrm>
        </p:spPr>
        <p:txBody>
          <a:bodyPr/>
          <a:lstStyle/>
          <a:p>
            <a:r>
              <a:rPr lang="en-US" altLang="zh-CN" sz="1600" b="1" smtClean="0">
                <a:solidFill>
                  <a:srgbClr val="0000FF"/>
                </a:solidFill>
                <a:ea typeface="宋体" charset="-122"/>
              </a:rPr>
              <a:t>Shape-Dependent Broadband Plasmonic Resonances</a:t>
            </a:r>
          </a:p>
          <a:p>
            <a:endParaRPr lang="zh-CN" altLang="en-US" sz="1600" b="1" smtClean="0">
              <a:ea typeface="宋体" charset="-122"/>
            </a:endParaRPr>
          </a:p>
        </p:txBody>
      </p:sp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0" y="457200"/>
            <a:ext cx="9039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b="1" i="1">
                <a:solidFill>
                  <a:srgbClr val="FF0000"/>
                </a:solidFill>
              </a:rPr>
              <a:t>X.H. Li, W.C.H. Choy, H.F. Lu, W.E.I. Sha, and A.H.P Ho, Adv. Funct. Mater., 23(21), 2728–2735, 2013</a:t>
            </a:r>
          </a:p>
        </p:txBody>
      </p:sp>
      <p:pic>
        <p:nvPicPr>
          <p:cNvPr id="4813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45720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6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914400"/>
            <a:ext cx="29718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7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352800"/>
            <a:ext cx="3352800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 Box 8"/>
          <p:cNvSpPr txBox="1">
            <a:spLocks noChangeArrowheads="1"/>
          </p:cNvSpPr>
          <p:nvPr/>
        </p:nvSpPr>
        <p:spPr bwMode="auto">
          <a:xfrm>
            <a:off x="381000" y="3657600"/>
            <a:ext cx="469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folHlink"/>
                </a:solidFill>
              </a:rPr>
              <a:t>Ag spherical and triangular nanoparticles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657225"/>
          </a:xfrm>
        </p:spPr>
        <p:txBody>
          <a:bodyPr/>
          <a:lstStyle/>
          <a:p>
            <a:pPr algn="ctr"/>
            <a:r>
              <a:rPr lang="en-US" altLang="zh-CN" smtClean="0">
                <a:solidFill>
                  <a:srgbClr val="FF0000"/>
                </a:solidFill>
                <a:ea typeface="宋体" charset="-122"/>
              </a:rPr>
              <a:t>Could electrical properties of OSCs be affected by introducing the metallic nanostructures?</a:t>
            </a:r>
            <a:endParaRPr lang="zh-CN" altLang="en-US" smtClean="0">
              <a:solidFill>
                <a:srgbClr val="FF0000"/>
              </a:solidFill>
              <a:ea typeface="宋体" charset="-122"/>
            </a:endParaRPr>
          </a:p>
        </p:txBody>
      </p:sp>
      <p:pic>
        <p:nvPicPr>
          <p:cNvPr id="49154" name="Picture 4" descr="978-1-4471-4822-7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295400"/>
            <a:ext cx="2735263" cy="4114800"/>
          </a:xfrm>
        </p:spPr>
      </p:pic>
      <p:sp>
        <p:nvSpPr>
          <p:cNvPr id="49155" name="Line 5"/>
          <p:cNvSpPr>
            <a:spLocks noChangeShapeType="1"/>
          </p:cNvSpPr>
          <p:nvPr/>
        </p:nvSpPr>
        <p:spPr bwMode="auto">
          <a:xfrm>
            <a:off x="3581400" y="1295400"/>
            <a:ext cx="0" cy="40386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0" y="5486400"/>
            <a:ext cx="9144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400" i="1"/>
              <a:t> </a:t>
            </a:r>
            <a:r>
              <a:rPr lang="en-US" altLang="zh-CN" sz="1400" b="1" i="1"/>
              <a:t>Wei E. I. Sha, Wallace C. H. Choy and Weng Cho Chew, “Theoretical Studies of Plasmonic Effects in Organic Solar Cells”, Chapter 7, Organic Solar Cells: Materials and Device Physics, Pages 177-210, Wallace C.H. Choy (Ed.), ISBN 978-1-4471-4823-4, Springer, 2013.</a:t>
            </a:r>
          </a:p>
        </p:txBody>
      </p:sp>
      <p:pic>
        <p:nvPicPr>
          <p:cNvPr id="4915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219200"/>
            <a:ext cx="45720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z="3200" smtClean="0">
                <a:ea typeface="宋体" charset="-122"/>
              </a:rPr>
              <a:t>Multiphysics Model (1)</a:t>
            </a:r>
            <a:endParaRPr lang="zh-CN" altLang="en-US" sz="3200" smtClean="0">
              <a:ea typeface="宋体" charset="-122"/>
            </a:endParaRPr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589088"/>
            <a:ext cx="6469063" cy="4525962"/>
          </a:xfrm>
        </p:spPr>
      </p:pic>
      <p:sp>
        <p:nvSpPr>
          <p:cNvPr id="50179" name="文字方塊 4"/>
          <p:cNvSpPr txBox="1">
            <a:spLocks noChangeArrowheads="1"/>
          </p:cNvSpPr>
          <p:nvPr/>
        </p:nvSpPr>
        <p:spPr bwMode="auto">
          <a:xfrm>
            <a:off x="0" y="11430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070C0"/>
                </a:solidFill>
              </a:rPr>
              <a:t>Schematic diagram</a:t>
            </a:r>
            <a:endParaRPr lang="zh-CN" altLang="en-US" sz="2400" b="1">
              <a:solidFill>
                <a:srgbClr val="0070C0"/>
              </a:solidFill>
            </a:endParaRPr>
          </a:p>
        </p:txBody>
      </p:sp>
      <p:sp>
        <p:nvSpPr>
          <p:cNvPr id="50180" name="矩形 1"/>
          <p:cNvSpPr>
            <a:spLocks noChangeArrowheads="1"/>
          </p:cNvSpPr>
          <p:nvPr/>
        </p:nvSpPr>
        <p:spPr bwMode="auto">
          <a:xfrm>
            <a:off x="4495800" y="1066800"/>
            <a:ext cx="4648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 b="1" i="1">
                <a:solidFill>
                  <a:srgbClr val="FF0000"/>
                </a:solidFill>
              </a:rPr>
              <a:t>W.E.I. Sha, W.C.H. Choy*, Y.M. Wu, and W.C. Chew, Opt. Express, 20(3), 2572-2580, 2012.</a:t>
            </a:r>
            <a:r>
              <a:rPr lang="en-US" altLang="zh-CN" sz="14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2788" y="485775"/>
            <a:ext cx="7800975" cy="657225"/>
          </a:xfrm>
        </p:spPr>
        <p:txBody>
          <a:bodyPr/>
          <a:lstStyle/>
          <a:p>
            <a:r>
              <a:rPr lang="en-US" altLang="zh-CN" sz="3200" smtClean="0">
                <a:ea typeface="宋体" charset="-122"/>
              </a:rPr>
              <a:t>Multiphysics Model (2)</a:t>
            </a:r>
          </a:p>
        </p:txBody>
      </p:sp>
      <p:sp>
        <p:nvSpPr>
          <p:cNvPr id="51202" name="Text Box 7"/>
          <p:cNvSpPr txBox="1">
            <a:spLocks noChangeArrowheads="1"/>
          </p:cNvSpPr>
          <p:nvPr/>
        </p:nvSpPr>
        <p:spPr bwMode="auto">
          <a:xfrm>
            <a:off x="1108075" y="3733800"/>
            <a:ext cx="4953000" cy="2439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</p:txBody>
      </p:sp>
      <p:pic>
        <p:nvPicPr>
          <p:cNvPr id="5120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875" y="2514600"/>
            <a:ext cx="51054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4275" y="3933825"/>
            <a:ext cx="4800600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7675" y="1600200"/>
            <a:ext cx="404971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ext Box 12"/>
          <p:cNvSpPr txBox="1">
            <a:spLocks noChangeArrowheads="1"/>
          </p:cNvSpPr>
          <p:nvPr/>
        </p:nvSpPr>
        <p:spPr bwMode="auto">
          <a:xfrm>
            <a:off x="1108075" y="1447800"/>
            <a:ext cx="4953000" cy="788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</p:txBody>
      </p:sp>
      <p:sp>
        <p:nvSpPr>
          <p:cNvPr id="51207" name="Text Box 13"/>
          <p:cNvSpPr txBox="1">
            <a:spLocks noChangeArrowheads="1"/>
          </p:cNvSpPr>
          <p:nvPr/>
        </p:nvSpPr>
        <p:spPr bwMode="auto">
          <a:xfrm>
            <a:off x="1108075" y="2590800"/>
            <a:ext cx="4953000" cy="788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</p:txBody>
      </p:sp>
      <p:sp>
        <p:nvSpPr>
          <p:cNvPr id="51208" name="Text Box 16"/>
          <p:cNvSpPr txBox="1">
            <a:spLocks noChangeArrowheads="1"/>
          </p:cNvSpPr>
          <p:nvPr/>
        </p:nvSpPr>
        <p:spPr bwMode="auto">
          <a:xfrm>
            <a:off x="6365875" y="1676400"/>
            <a:ext cx="2049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Maxwell’s equation</a:t>
            </a:r>
          </a:p>
          <a:p>
            <a:endParaRPr lang="en-US" altLang="zh-CN" b="1"/>
          </a:p>
        </p:txBody>
      </p:sp>
      <p:sp>
        <p:nvSpPr>
          <p:cNvPr id="51209" name="Text Box 17"/>
          <p:cNvSpPr txBox="1">
            <a:spLocks noChangeArrowheads="1"/>
          </p:cNvSpPr>
          <p:nvPr/>
        </p:nvSpPr>
        <p:spPr bwMode="auto">
          <a:xfrm>
            <a:off x="6592888" y="2801938"/>
            <a:ext cx="183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generation rate</a:t>
            </a:r>
          </a:p>
        </p:txBody>
      </p:sp>
      <p:sp>
        <p:nvSpPr>
          <p:cNvPr id="51210" name="Text Box 18"/>
          <p:cNvSpPr txBox="1">
            <a:spLocks noChangeArrowheads="1"/>
          </p:cNvSpPr>
          <p:nvPr/>
        </p:nvSpPr>
        <p:spPr bwMode="auto">
          <a:xfrm>
            <a:off x="6118225" y="4800600"/>
            <a:ext cx="3025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/>
              <a:t>semiconductor equations</a:t>
            </a:r>
          </a:p>
        </p:txBody>
      </p:sp>
      <p:sp>
        <p:nvSpPr>
          <p:cNvPr id="51211" name="Text Box 19"/>
          <p:cNvSpPr txBox="1">
            <a:spLocks noChangeArrowheads="1"/>
          </p:cNvSpPr>
          <p:nvPr/>
        </p:nvSpPr>
        <p:spPr bwMode="auto">
          <a:xfrm>
            <a:off x="4460875" y="4724400"/>
            <a:ext cx="2286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51212" name="Text Box 20"/>
          <p:cNvSpPr txBox="1">
            <a:spLocks noChangeArrowheads="1"/>
          </p:cNvSpPr>
          <p:nvPr/>
        </p:nvSpPr>
        <p:spPr bwMode="auto">
          <a:xfrm>
            <a:off x="1184275" y="2743200"/>
            <a:ext cx="5334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51213" name="Text Box 21"/>
          <p:cNvSpPr txBox="1">
            <a:spLocks noChangeArrowheads="1"/>
          </p:cNvSpPr>
          <p:nvPr/>
        </p:nvSpPr>
        <p:spPr bwMode="auto">
          <a:xfrm>
            <a:off x="5375275" y="2743200"/>
            <a:ext cx="4572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51214" name="Text Box 22"/>
          <p:cNvSpPr txBox="1">
            <a:spLocks noChangeArrowheads="1"/>
          </p:cNvSpPr>
          <p:nvPr/>
        </p:nvSpPr>
        <p:spPr bwMode="auto">
          <a:xfrm>
            <a:off x="5451475" y="1600200"/>
            <a:ext cx="2286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51215" name="Text Box 23"/>
          <p:cNvSpPr txBox="1">
            <a:spLocks noChangeArrowheads="1"/>
          </p:cNvSpPr>
          <p:nvPr/>
        </p:nvSpPr>
        <p:spPr bwMode="auto">
          <a:xfrm>
            <a:off x="2251075" y="1676400"/>
            <a:ext cx="1524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51216" name="Text Box 24"/>
          <p:cNvSpPr txBox="1">
            <a:spLocks noChangeArrowheads="1"/>
          </p:cNvSpPr>
          <p:nvPr/>
        </p:nvSpPr>
        <p:spPr bwMode="auto">
          <a:xfrm>
            <a:off x="4689475" y="5638800"/>
            <a:ext cx="2286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51217" name="文字方塊 23"/>
          <p:cNvSpPr txBox="1">
            <a:spLocks noChangeArrowheads="1"/>
          </p:cNvSpPr>
          <p:nvPr/>
        </p:nvSpPr>
        <p:spPr bwMode="auto">
          <a:xfrm>
            <a:off x="14288" y="971550"/>
            <a:ext cx="2843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70C0"/>
                </a:solidFill>
              </a:rPr>
              <a:t>Governing equations</a:t>
            </a:r>
            <a:endParaRPr lang="zh-CN" altLang="en-US" sz="2400" b="1">
              <a:solidFill>
                <a:srgbClr val="0070C0"/>
              </a:solidFill>
            </a:endParaRPr>
          </a:p>
        </p:txBody>
      </p:sp>
      <p:cxnSp>
        <p:nvCxnSpPr>
          <p:cNvPr id="26" name="直線單箭頭接點 25"/>
          <p:cNvCxnSpPr/>
          <p:nvPr/>
        </p:nvCxnSpPr>
        <p:spPr>
          <a:xfrm flipV="1">
            <a:off x="5565775" y="5486400"/>
            <a:ext cx="114300" cy="228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9" name="文字方塊 26"/>
          <p:cNvSpPr txBox="1">
            <a:spLocks noChangeArrowheads="1"/>
          </p:cNvSpPr>
          <p:nvPr/>
        </p:nvSpPr>
        <p:spPr bwMode="auto">
          <a:xfrm>
            <a:off x="5264150" y="5186363"/>
            <a:ext cx="38131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i="1">
                <a:solidFill>
                  <a:srgbClr val="00B050"/>
                </a:solidFill>
              </a:rPr>
              <a:t>exciton dissociation probability</a:t>
            </a:r>
            <a:endParaRPr lang="zh-CN" altLang="en-US" i="1">
              <a:solidFill>
                <a:srgbClr val="00B050"/>
              </a:solidFill>
            </a:endParaRPr>
          </a:p>
        </p:txBody>
      </p:sp>
      <p:cxnSp>
        <p:nvCxnSpPr>
          <p:cNvPr id="32" name="直線接點 31"/>
          <p:cNvCxnSpPr>
            <a:endCxn id="51213" idx="0"/>
          </p:cNvCxnSpPr>
          <p:nvPr/>
        </p:nvCxnSpPr>
        <p:spPr>
          <a:xfrm rot="5400000">
            <a:off x="5222082" y="2362994"/>
            <a:ext cx="762000" cy="1587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endCxn id="51213" idx="0"/>
          </p:cNvCxnSpPr>
          <p:nvPr/>
        </p:nvCxnSpPr>
        <p:spPr>
          <a:xfrm>
            <a:off x="2327275" y="2057400"/>
            <a:ext cx="3276600" cy="68580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1412875" y="3124200"/>
            <a:ext cx="3200400" cy="160020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1412875" y="3124200"/>
            <a:ext cx="3352800" cy="251460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 rot="5400000" flipH="1" flipV="1">
            <a:off x="5336382" y="4610894"/>
            <a:ext cx="381000" cy="15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25" name="文字方塊 42"/>
          <p:cNvSpPr txBox="1">
            <a:spLocks noChangeArrowheads="1"/>
          </p:cNvSpPr>
          <p:nvPr/>
        </p:nvSpPr>
        <p:spPr bwMode="auto">
          <a:xfrm>
            <a:off x="4613275" y="4114800"/>
            <a:ext cx="3311525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i="1">
                <a:solidFill>
                  <a:srgbClr val="00B050"/>
                </a:solidFill>
              </a:rPr>
              <a:t>bimolecular recombination rate</a:t>
            </a:r>
            <a:endParaRPr lang="zh-CN" altLang="en-US" i="1">
              <a:solidFill>
                <a:srgbClr val="00B050"/>
              </a:solidFill>
            </a:endParaRPr>
          </a:p>
        </p:txBody>
      </p:sp>
      <p:sp>
        <p:nvSpPr>
          <p:cNvPr id="51226" name="文字方塊 45"/>
          <p:cNvSpPr txBox="1">
            <a:spLocks noChangeArrowheads="1"/>
          </p:cNvSpPr>
          <p:nvPr/>
        </p:nvSpPr>
        <p:spPr bwMode="auto">
          <a:xfrm>
            <a:off x="3581400" y="971550"/>
            <a:ext cx="41148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i="1">
                <a:solidFill>
                  <a:srgbClr val="00B050"/>
                </a:solidFill>
              </a:rPr>
              <a:t>frequency dependent permittivity</a:t>
            </a:r>
            <a:endParaRPr lang="zh-CN" altLang="en-US" i="1">
              <a:solidFill>
                <a:srgbClr val="00B050"/>
              </a:solidFill>
            </a:endParaRPr>
          </a:p>
        </p:txBody>
      </p:sp>
      <p:cxnSp>
        <p:nvCxnSpPr>
          <p:cNvPr id="49" name="直線單箭頭接點 48"/>
          <p:cNvCxnSpPr/>
          <p:nvPr/>
        </p:nvCxnSpPr>
        <p:spPr>
          <a:xfrm rot="5400000" flipH="1" flipV="1">
            <a:off x="4842669" y="1523206"/>
            <a:ext cx="4572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28" name="文字方塊 54"/>
          <p:cNvSpPr txBox="1">
            <a:spLocks noChangeArrowheads="1"/>
          </p:cNvSpPr>
          <p:nvPr/>
        </p:nvSpPr>
        <p:spPr bwMode="auto">
          <a:xfrm>
            <a:off x="2098675" y="5181600"/>
            <a:ext cx="9906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i="1">
                <a:solidFill>
                  <a:srgbClr val="00B050"/>
                </a:solidFill>
              </a:rPr>
              <a:t>mobility</a:t>
            </a:r>
            <a:endParaRPr lang="zh-CN" altLang="en-US" i="1">
              <a:solidFill>
                <a:srgbClr val="00B050"/>
              </a:solidFill>
            </a:endParaRPr>
          </a:p>
        </p:txBody>
      </p:sp>
      <p:cxnSp>
        <p:nvCxnSpPr>
          <p:cNvPr id="56" name="直線單箭頭接點 55"/>
          <p:cNvCxnSpPr/>
          <p:nvPr/>
        </p:nvCxnSpPr>
        <p:spPr>
          <a:xfrm rot="16200000" flipH="1">
            <a:off x="2518569" y="5142706"/>
            <a:ext cx="2286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 rot="5400000" flipH="1" flipV="1">
            <a:off x="2670969" y="5599906"/>
            <a:ext cx="2286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 rot="16200000" flipH="1">
            <a:off x="3509169" y="5142706"/>
            <a:ext cx="2286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/>
          <p:nvPr/>
        </p:nvCxnSpPr>
        <p:spPr>
          <a:xfrm rot="5400000" flipH="1" flipV="1">
            <a:off x="3661569" y="5523706"/>
            <a:ext cx="2286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3" name="文字方塊 60"/>
          <p:cNvSpPr txBox="1">
            <a:spLocks noChangeArrowheads="1"/>
          </p:cNvSpPr>
          <p:nvPr/>
        </p:nvSpPr>
        <p:spPr bwMode="auto">
          <a:xfrm>
            <a:off x="3013075" y="5181600"/>
            <a:ext cx="22860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i="1">
                <a:solidFill>
                  <a:srgbClr val="00B050"/>
                </a:solidFill>
              </a:rPr>
              <a:t>Diffusion coefficients</a:t>
            </a:r>
            <a:endParaRPr lang="zh-CN" altLang="en-US" i="1">
              <a:solidFill>
                <a:srgbClr val="00B050"/>
              </a:solidFill>
            </a:endParaRPr>
          </a:p>
        </p:txBody>
      </p:sp>
      <p:sp>
        <p:nvSpPr>
          <p:cNvPr id="51234" name="文字方塊 61"/>
          <p:cNvSpPr txBox="1">
            <a:spLocks noChangeArrowheads="1"/>
          </p:cNvSpPr>
          <p:nvPr/>
        </p:nvSpPr>
        <p:spPr bwMode="auto">
          <a:xfrm>
            <a:off x="4459288" y="2286000"/>
            <a:ext cx="21336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i="1">
                <a:solidFill>
                  <a:srgbClr val="FF0000"/>
                </a:solidFill>
              </a:rPr>
              <a:t>optical electric field</a:t>
            </a:r>
            <a:endParaRPr lang="zh-CN" altLang="en-US" i="1">
              <a:solidFill>
                <a:srgbClr val="FF0000"/>
              </a:solidFill>
            </a:endParaRPr>
          </a:p>
        </p:txBody>
      </p:sp>
      <p:sp>
        <p:nvSpPr>
          <p:cNvPr id="51235" name="文字方塊 62"/>
          <p:cNvSpPr txBox="1">
            <a:spLocks noChangeArrowheads="1"/>
          </p:cNvSpPr>
          <p:nvPr/>
        </p:nvSpPr>
        <p:spPr bwMode="auto">
          <a:xfrm>
            <a:off x="1489075" y="3429000"/>
            <a:ext cx="18288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i="1">
                <a:solidFill>
                  <a:srgbClr val="FF0000"/>
                </a:solidFill>
              </a:rPr>
              <a:t>Generation rate</a:t>
            </a:r>
            <a:endParaRPr lang="zh-CN" altLang="en-US" i="1">
              <a:solidFill>
                <a:srgbClr val="FF0000"/>
              </a:solidFill>
            </a:endParaRPr>
          </a:p>
        </p:txBody>
      </p:sp>
      <p:cxnSp>
        <p:nvCxnSpPr>
          <p:cNvPr id="64" name="直線單箭頭接點 63"/>
          <p:cNvCxnSpPr/>
          <p:nvPr/>
        </p:nvCxnSpPr>
        <p:spPr>
          <a:xfrm rot="5400000" flipH="1" flipV="1">
            <a:off x="1297782" y="4458494"/>
            <a:ext cx="381000" cy="15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7" name="文字方塊 64"/>
          <p:cNvSpPr txBox="1">
            <a:spLocks noChangeArrowheads="1"/>
          </p:cNvSpPr>
          <p:nvPr/>
        </p:nvSpPr>
        <p:spPr bwMode="auto">
          <a:xfrm>
            <a:off x="304800" y="3962400"/>
            <a:ext cx="1870075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i="1">
                <a:solidFill>
                  <a:srgbClr val="00B050"/>
                </a:solidFill>
              </a:rPr>
              <a:t>electron density</a:t>
            </a:r>
            <a:endParaRPr lang="zh-CN" altLang="en-US" i="1">
              <a:solidFill>
                <a:srgbClr val="00B050"/>
              </a:solidFill>
            </a:endParaRPr>
          </a:p>
        </p:txBody>
      </p:sp>
      <p:cxnSp>
        <p:nvCxnSpPr>
          <p:cNvPr id="66" name="直線單箭頭接點 65"/>
          <p:cNvCxnSpPr/>
          <p:nvPr/>
        </p:nvCxnSpPr>
        <p:spPr>
          <a:xfrm flipV="1">
            <a:off x="1487488" y="5334000"/>
            <a:ext cx="3175" cy="2667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9" name="文字方塊 66"/>
          <p:cNvSpPr txBox="1">
            <a:spLocks noChangeArrowheads="1"/>
          </p:cNvSpPr>
          <p:nvPr/>
        </p:nvSpPr>
        <p:spPr bwMode="auto">
          <a:xfrm>
            <a:off x="650875" y="5105400"/>
            <a:ext cx="16764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i="1">
                <a:solidFill>
                  <a:srgbClr val="00B050"/>
                </a:solidFill>
              </a:rPr>
              <a:t>hole density</a:t>
            </a:r>
            <a:endParaRPr lang="zh-CN" altLang="en-US" i="1">
              <a:solidFill>
                <a:srgbClr val="00B050"/>
              </a:solidFill>
            </a:endParaRPr>
          </a:p>
        </p:txBody>
      </p:sp>
      <p:cxnSp>
        <p:nvCxnSpPr>
          <p:cNvPr id="69" name="直線單箭頭接點 68"/>
          <p:cNvCxnSpPr/>
          <p:nvPr/>
        </p:nvCxnSpPr>
        <p:spPr>
          <a:xfrm flipV="1">
            <a:off x="3163888" y="3657600"/>
            <a:ext cx="611187" cy="4587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1" name="文字方塊 71"/>
          <p:cNvSpPr txBox="1">
            <a:spLocks noChangeArrowheads="1"/>
          </p:cNvSpPr>
          <p:nvPr/>
        </p:nvSpPr>
        <p:spPr bwMode="auto">
          <a:xfrm>
            <a:off x="3317875" y="3352800"/>
            <a:ext cx="23622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i="1">
                <a:solidFill>
                  <a:srgbClr val="00B050"/>
                </a:solidFill>
              </a:rPr>
              <a:t>electrostatic potential</a:t>
            </a:r>
            <a:endParaRPr lang="zh-CN" altLang="en-US" i="1">
              <a:solidFill>
                <a:srgbClr val="00B050"/>
              </a:solidFill>
            </a:endParaRPr>
          </a:p>
        </p:txBody>
      </p:sp>
      <p:cxnSp>
        <p:nvCxnSpPr>
          <p:cNvPr id="74" name="直線單箭頭接點 73"/>
          <p:cNvCxnSpPr/>
          <p:nvPr/>
        </p:nvCxnSpPr>
        <p:spPr>
          <a:xfrm flipH="1">
            <a:off x="2814638" y="4264025"/>
            <a:ext cx="74612" cy="2206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3" name="文字方塊 75"/>
          <p:cNvSpPr txBox="1">
            <a:spLocks noChangeArrowheads="1"/>
          </p:cNvSpPr>
          <p:nvPr/>
        </p:nvSpPr>
        <p:spPr bwMode="auto">
          <a:xfrm>
            <a:off x="1565275" y="4343400"/>
            <a:ext cx="3387725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i="1">
                <a:solidFill>
                  <a:srgbClr val="00B050"/>
                </a:solidFill>
              </a:rPr>
              <a:t>electrostatic dielectric constant</a:t>
            </a:r>
            <a:endParaRPr lang="zh-CN" altLang="en-US" i="1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Tm="15759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標題 1"/>
          <p:cNvSpPr>
            <a:spLocks noGrp="1"/>
          </p:cNvSpPr>
          <p:nvPr>
            <p:ph type="title" idx="4294967295"/>
          </p:nvPr>
        </p:nvSpPr>
        <p:spPr>
          <a:xfrm>
            <a:off x="609600" y="457200"/>
            <a:ext cx="7800975" cy="657225"/>
          </a:xfrm>
        </p:spPr>
        <p:txBody>
          <a:bodyPr/>
          <a:lstStyle/>
          <a:p>
            <a:r>
              <a:rPr lang="en-US" altLang="zh-CN" sz="3200" smtClean="0">
                <a:ea typeface="宋体" charset="-122"/>
              </a:rPr>
              <a:t>Multiphysics Model (3)</a:t>
            </a:r>
            <a:endParaRPr lang="zh-CN" altLang="en-US" sz="3200" smtClean="0">
              <a:ea typeface="宋体" charset="-122"/>
            </a:endParaRPr>
          </a:p>
        </p:txBody>
      </p:sp>
      <p:sp>
        <p:nvSpPr>
          <p:cNvPr id="52226" name="內容版面配置區 2"/>
          <p:cNvSpPr>
            <a:spLocks noGrp="1"/>
          </p:cNvSpPr>
          <p:nvPr>
            <p:ph idx="4294967295"/>
          </p:nvPr>
        </p:nvSpPr>
        <p:spPr>
          <a:xfrm>
            <a:off x="0" y="1143000"/>
            <a:ext cx="9144000" cy="4953000"/>
          </a:xfrm>
        </p:spPr>
        <p:txBody>
          <a:bodyPr/>
          <a:lstStyle/>
          <a:p>
            <a:r>
              <a:rPr lang="en-US" altLang="zh-CN" sz="2400" b="1" smtClean="0">
                <a:solidFill>
                  <a:srgbClr val="0070C0"/>
                </a:solidFill>
                <a:ea typeface="宋体" charset="-122"/>
              </a:rPr>
              <a:t>Unified finite difference method</a:t>
            </a:r>
            <a:endParaRPr lang="zh-CN" altLang="en-US" sz="2400" b="1" smtClean="0">
              <a:solidFill>
                <a:srgbClr val="0070C0"/>
              </a:solidFill>
              <a:ea typeface="宋体" charset="-122"/>
            </a:endParaRPr>
          </a:p>
        </p:txBody>
      </p:sp>
      <p:sp>
        <p:nvSpPr>
          <p:cNvPr id="52227" name="文字方塊 5"/>
          <p:cNvSpPr txBox="1">
            <a:spLocks noChangeArrowheads="1"/>
          </p:cNvSpPr>
          <p:nvPr/>
        </p:nvSpPr>
        <p:spPr bwMode="auto">
          <a:xfrm>
            <a:off x="128588" y="1503363"/>
            <a:ext cx="1871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i="1">
                <a:solidFill>
                  <a:srgbClr val="FF0000"/>
                </a:solidFill>
              </a:rPr>
              <a:t>optical properties</a:t>
            </a:r>
            <a:endParaRPr lang="zh-CN" altLang="en-US" b="1" i="1">
              <a:solidFill>
                <a:srgbClr val="FF0000"/>
              </a:solidFill>
            </a:endParaRP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8" y="2514600"/>
            <a:ext cx="360045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2763" y="3190875"/>
            <a:ext cx="47498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文字方塊 9"/>
          <p:cNvSpPr txBox="1">
            <a:spLocks noChangeArrowheads="1"/>
          </p:cNvSpPr>
          <p:nvPr/>
        </p:nvSpPr>
        <p:spPr bwMode="auto">
          <a:xfrm>
            <a:off x="5181600" y="2819400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00B050"/>
                </a:solidFill>
              </a:rPr>
              <a:t>2D wave equations: TE &amp; TM</a:t>
            </a:r>
            <a:endParaRPr lang="zh-CN" altLang="en-US" b="1">
              <a:solidFill>
                <a:srgbClr val="00B050"/>
              </a:solidFill>
            </a:endParaRPr>
          </a:p>
        </p:txBody>
      </p:sp>
      <p:sp>
        <p:nvSpPr>
          <p:cNvPr id="52231" name="TextBox 7"/>
          <p:cNvSpPr txBox="1">
            <a:spLocks noChangeArrowheads="1"/>
          </p:cNvSpPr>
          <p:nvPr/>
        </p:nvSpPr>
        <p:spPr bwMode="auto">
          <a:xfrm>
            <a:off x="128588" y="1992313"/>
            <a:ext cx="8943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spatial step depends on the dielectric wavelength and skin depth of surface plasmons</a:t>
            </a:r>
            <a:endParaRPr lang="zh-CN" altLang="en-US"/>
          </a:p>
        </p:txBody>
      </p:sp>
      <p:sp>
        <p:nvSpPr>
          <p:cNvPr id="52232" name="TextBox 3"/>
          <p:cNvSpPr txBox="1">
            <a:spLocks noChangeArrowheads="1"/>
          </p:cNvSpPr>
          <p:nvPr/>
        </p:nvSpPr>
        <p:spPr bwMode="auto">
          <a:xfrm>
            <a:off x="-76200" y="5213350"/>
            <a:ext cx="51482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>
                <a:solidFill>
                  <a:srgbClr val="00B050"/>
                </a:solidFill>
              </a:rPr>
              <a:t>periodic boundary conditions</a:t>
            </a:r>
          </a:p>
          <a:p>
            <a:pPr algn="ctr"/>
            <a:r>
              <a:rPr lang="en-US" altLang="zh-CN" b="1">
                <a:solidFill>
                  <a:srgbClr val="00B050"/>
                </a:solidFill>
              </a:rPr>
              <a:t>stretched-coordinate perfectly matched layer</a:t>
            </a:r>
          </a:p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标题 1"/>
          <p:cNvSpPr>
            <a:spLocks noGrp="1"/>
          </p:cNvSpPr>
          <p:nvPr>
            <p:ph type="title" idx="4294967295"/>
          </p:nvPr>
        </p:nvSpPr>
        <p:spPr>
          <a:xfrm>
            <a:off x="609600" y="482600"/>
            <a:ext cx="7800975" cy="657225"/>
          </a:xfrm>
        </p:spPr>
        <p:txBody>
          <a:bodyPr/>
          <a:lstStyle/>
          <a:p>
            <a:r>
              <a:rPr lang="en-US" altLang="zh-CN" sz="3200" smtClean="0">
                <a:ea typeface="宋体" charset="-122"/>
              </a:rPr>
              <a:t>Multiphysics Model (4)</a:t>
            </a:r>
            <a:endParaRPr lang="zh-CN" altLang="en-US" sz="3200" smtClean="0">
              <a:ea typeface="宋体" charset="-122"/>
            </a:endParaRPr>
          </a:p>
        </p:txBody>
      </p:sp>
      <p:sp>
        <p:nvSpPr>
          <p:cNvPr id="53250" name="文字方塊 6"/>
          <p:cNvSpPr txBox="1">
            <a:spLocks noChangeArrowheads="1"/>
          </p:cNvSpPr>
          <p:nvPr/>
        </p:nvSpPr>
        <p:spPr bwMode="auto">
          <a:xfrm>
            <a:off x="50800" y="1133475"/>
            <a:ext cx="2362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 i="1">
                <a:solidFill>
                  <a:srgbClr val="FF0000"/>
                </a:solidFill>
              </a:rPr>
              <a:t>electrical properties</a:t>
            </a:r>
            <a:endParaRPr lang="zh-CN" altLang="en-US" b="1" i="1">
              <a:solidFill>
                <a:srgbClr val="FF0000"/>
              </a:solidFill>
            </a:endParaRPr>
          </a:p>
        </p:txBody>
      </p:sp>
      <p:pic>
        <p:nvPicPr>
          <p:cNvPr id="532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7050" y="1181100"/>
            <a:ext cx="610552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文字方塊 11"/>
          <p:cNvSpPr txBox="1">
            <a:spLocks noChangeArrowheads="1"/>
          </p:cNvSpPr>
          <p:nvPr/>
        </p:nvSpPr>
        <p:spPr bwMode="auto">
          <a:xfrm>
            <a:off x="4906963" y="811213"/>
            <a:ext cx="3862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0B050"/>
                </a:solidFill>
              </a:rPr>
              <a:t>Poisson equation (Gummel’s method)</a:t>
            </a:r>
            <a:endParaRPr lang="zh-CN" altLang="en-US" b="1">
              <a:solidFill>
                <a:srgbClr val="00B050"/>
              </a:solidFill>
            </a:endParaRPr>
          </a:p>
        </p:txBody>
      </p:sp>
      <p:pic>
        <p:nvPicPr>
          <p:cNvPr id="5325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25" y="3467100"/>
            <a:ext cx="5322888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文字方塊 14"/>
          <p:cNvSpPr txBox="1">
            <a:spLocks noChangeArrowheads="1"/>
          </p:cNvSpPr>
          <p:nvPr/>
        </p:nvSpPr>
        <p:spPr bwMode="auto">
          <a:xfrm>
            <a:off x="-7938" y="2681288"/>
            <a:ext cx="59515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="1">
                <a:solidFill>
                  <a:srgbClr val="00B050"/>
                </a:solidFill>
              </a:rPr>
              <a:t>drift-diffusion and continuity equations of electron </a:t>
            </a:r>
          </a:p>
          <a:p>
            <a:pPr algn="ctr"/>
            <a:r>
              <a:rPr lang="en-US" altLang="zh-CN" b="1">
                <a:solidFill>
                  <a:srgbClr val="00B050"/>
                </a:solidFill>
              </a:rPr>
              <a:t>(Scharfetter-Gummel scheme in spatial domain</a:t>
            </a:r>
          </a:p>
          <a:p>
            <a:pPr algn="ctr"/>
            <a:r>
              <a:rPr lang="en-US" altLang="zh-CN" b="1">
                <a:solidFill>
                  <a:srgbClr val="00B050"/>
                </a:solidFill>
              </a:rPr>
              <a:t>semi-implicit strategy in time domain)</a:t>
            </a:r>
            <a:endParaRPr lang="zh-CN" altLang="en-US" b="1">
              <a:solidFill>
                <a:srgbClr val="00B050"/>
              </a:solidFill>
            </a:endParaRPr>
          </a:p>
        </p:txBody>
      </p:sp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1738" y="2628900"/>
            <a:ext cx="2509837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6700" y="5486400"/>
            <a:ext cx="2133600" cy="504825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3257" name="文字方塊 22"/>
          <p:cNvSpPr txBox="1">
            <a:spLocks noChangeArrowheads="1"/>
          </p:cNvSpPr>
          <p:nvPr/>
        </p:nvSpPr>
        <p:spPr bwMode="auto">
          <a:xfrm>
            <a:off x="6705600" y="2263775"/>
            <a:ext cx="14843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00B050"/>
                </a:solidFill>
              </a:rPr>
              <a:t>scaling</a:t>
            </a:r>
            <a:r>
              <a:rPr lang="en-US" altLang="zh-CN" b="1" i="1">
                <a:solidFill>
                  <a:srgbClr val="00B050"/>
                </a:solidFill>
              </a:rPr>
              <a:t> </a:t>
            </a:r>
            <a:r>
              <a:rPr lang="en-US" altLang="zh-CN" b="1">
                <a:solidFill>
                  <a:srgbClr val="00B050"/>
                </a:solidFill>
              </a:rPr>
              <a:t>unit</a:t>
            </a:r>
            <a:endParaRPr lang="zh-CN" altLang="en-US" b="1" i="1">
              <a:solidFill>
                <a:srgbClr val="00B050"/>
              </a:solidFill>
            </a:endParaRPr>
          </a:p>
        </p:txBody>
      </p:sp>
      <p:sp>
        <p:nvSpPr>
          <p:cNvPr id="53258" name="TextBox 11"/>
          <p:cNvSpPr txBox="1">
            <a:spLocks noChangeArrowheads="1"/>
          </p:cNvSpPr>
          <p:nvPr/>
        </p:nvSpPr>
        <p:spPr bwMode="auto">
          <a:xfrm>
            <a:off x="-7938" y="1674813"/>
            <a:ext cx="2838451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/>
              <a:t>spatial step depends on the Debye length</a:t>
            </a:r>
            <a:endParaRPr lang="zh-CN" altLang="en-US"/>
          </a:p>
        </p:txBody>
      </p:sp>
      <p:sp>
        <p:nvSpPr>
          <p:cNvPr id="53259" name="TextBox 12"/>
          <p:cNvSpPr txBox="1">
            <a:spLocks noChangeArrowheads="1"/>
          </p:cNvSpPr>
          <p:nvPr/>
        </p:nvSpPr>
        <p:spPr bwMode="auto">
          <a:xfrm>
            <a:off x="5929313" y="5029200"/>
            <a:ext cx="321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time step for stable algorithm</a:t>
            </a:r>
            <a:endParaRPr lang="zh-CN" altLang="en-US"/>
          </a:p>
        </p:txBody>
      </p:sp>
      <p:sp>
        <p:nvSpPr>
          <p:cNvPr id="53260" name="TextBox 13"/>
          <p:cNvSpPr txBox="1">
            <a:spLocks noChangeArrowheads="1"/>
          </p:cNvSpPr>
          <p:nvPr/>
        </p:nvSpPr>
        <p:spPr bwMode="auto">
          <a:xfrm>
            <a:off x="6172200" y="4352925"/>
            <a:ext cx="2762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>
                <a:solidFill>
                  <a:srgbClr val="00B050"/>
                </a:solidFill>
              </a:rPr>
              <a:t>Dirichlet and Neumann </a:t>
            </a:r>
          </a:p>
          <a:p>
            <a:pPr algn="ctr"/>
            <a:r>
              <a:rPr lang="en-US" altLang="zh-CN" b="1">
                <a:solidFill>
                  <a:srgbClr val="00B050"/>
                </a:solidFill>
              </a:rPr>
              <a:t>boundary conditions</a:t>
            </a:r>
          </a:p>
        </p:txBody>
      </p:sp>
      <p:sp>
        <p:nvSpPr>
          <p:cNvPr id="53261" name="矩形 2"/>
          <p:cNvSpPr>
            <a:spLocks noChangeArrowheads="1"/>
          </p:cNvSpPr>
          <p:nvPr/>
        </p:nvSpPr>
        <p:spPr bwMode="auto">
          <a:xfrm>
            <a:off x="7924800" y="1644650"/>
            <a:ext cx="1247775" cy="534988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3262" name="矩形 14"/>
          <p:cNvSpPr>
            <a:spLocks noChangeArrowheads="1"/>
          </p:cNvSpPr>
          <p:nvPr/>
        </p:nvSpPr>
        <p:spPr bwMode="auto">
          <a:xfrm>
            <a:off x="4283075" y="2184400"/>
            <a:ext cx="1247775" cy="534988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14313"/>
            <a:ext cx="8229600" cy="1143000"/>
          </a:xfrm>
        </p:spPr>
        <p:txBody>
          <a:bodyPr/>
          <a:lstStyle/>
          <a:p>
            <a:r>
              <a:rPr lang="en-US" altLang="zh-CN" sz="3200" smtClean="0">
                <a:ea typeface="宋体" charset="-122"/>
              </a:rPr>
              <a:t>Multiphysics Model (5)</a:t>
            </a:r>
          </a:p>
        </p:txBody>
      </p:sp>
      <p:sp>
        <p:nvSpPr>
          <p:cNvPr id="54274" name="Text Box 15"/>
          <p:cNvSpPr txBox="1">
            <a:spLocks noChangeArrowheads="1"/>
          </p:cNvSpPr>
          <p:nvPr/>
        </p:nvSpPr>
        <p:spPr bwMode="auto">
          <a:xfrm>
            <a:off x="854075" y="1354138"/>
            <a:ext cx="52578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/>
              <a:t>schematic pattern of nanostrip plasmonic cell</a:t>
            </a:r>
          </a:p>
        </p:txBody>
      </p:sp>
      <p:sp>
        <p:nvSpPr>
          <p:cNvPr id="54275" name="Text Box 6"/>
          <p:cNvSpPr txBox="1">
            <a:spLocks noChangeArrowheads="1"/>
          </p:cNvSpPr>
          <p:nvPr/>
        </p:nvSpPr>
        <p:spPr bwMode="auto">
          <a:xfrm>
            <a:off x="0" y="957263"/>
            <a:ext cx="7458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0070C0"/>
                </a:solidFill>
              </a:rPr>
              <a:t>Beyond optical absorption enhancement: facilitating hole collection!</a:t>
            </a: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38313"/>
            <a:ext cx="6210300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12" descr="Thumb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" y="1970088"/>
            <a:ext cx="2819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橢圓 14"/>
          <p:cNvSpPr/>
          <p:nvPr/>
        </p:nvSpPr>
        <p:spPr>
          <a:xfrm>
            <a:off x="5868988" y="5638800"/>
            <a:ext cx="914400" cy="304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橢圓 13"/>
          <p:cNvSpPr/>
          <p:nvPr/>
        </p:nvSpPr>
        <p:spPr>
          <a:xfrm>
            <a:off x="3810000" y="3749675"/>
            <a:ext cx="381000" cy="1066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4280" name="Text Box 14"/>
          <p:cNvSpPr txBox="1">
            <a:spLocks noChangeArrowheads="1"/>
          </p:cNvSpPr>
          <p:nvPr/>
        </p:nvSpPr>
        <p:spPr bwMode="auto">
          <a:xfrm>
            <a:off x="4191000" y="2514600"/>
            <a:ext cx="16779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1">
                <a:solidFill>
                  <a:srgbClr val="FF0000"/>
                </a:solidFill>
              </a:rPr>
              <a:t>active layer of</a:t>
            </a:r>
          </a:p>
          <a:p>
            <a:pPr algn="ctr"/>
            <a:r>
              <a:rPr lang="en-US" altLang="zh-CN" sz="2000" b="1">
                <a:solidFill>
                  <a:srgbClr val="FF0000"/>
                </a:solidFill>
              </a:rPr>
              <a:t>standard cell</a:t>
            </a:r>
          </a:p>
        </p:txBody>
      </p:sp>
      <p:sp>
        <p:nvSpPr>
          <p:cNvPr id="54281" name="Text Box 14"/>
          <p:cNvSpPr txBox="1">
            <a:spLocks noChangeArrowheads="1"/>
          </p:cNvSpPr>
          <p:nvPr/>
        </p:nvSpPr>
        <p:spPr bwMode="auto">
          <a:xfrm>
            <a:off x="717550" y="4457700"/>
            <a:ext cx="16779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1">
                <a:solidFill>
                  <a:srgbClr val="FF0000"/>
                </a:solidFill>
              </a:rPr>
              <a:t>active layer of</a:t>
            </a:r>
          </a:p>
          <a:p>
            <a:pPr algn="ctr"/>
            <a:r>
              <a:rPr lang="en-US" altLang="zh-CN" sz="2000" b="1">
                <a:solidFill>
                  <a:srgbClr val="FF0000"/>
                </a:solidFill>
              </a:rPr>
              <a:t>plasmonic cell</a:t>
            </a:r>
          </a:p>
        </p:txBody>
      </p:sp>
      <p:sp>
        <p:nvSpPr>
          <p:cNvPr id="54282" name="Text Box 16"/>
          <p:cNvSpPr txBox="1">
            <a:spLocks noChangeArrowheads="1"/>
          </p:cNvSpPr>
          <p:nvPr/>
        </p:nvSpPr>
        <p:spPr bwMode="auto">
          <a:xfrm>
            <a:off x="1349375" y="1771650"/>
            <a:ext cx="479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latin typeface="Times New Roman" pitchFamily="18" charset="0"/>
              </a:rPr>
              <a:t>(a)</a:t>
            </a:r>
          </a:p>
        </p:txBody>
      </p:sp>
      <p:sp>
        <p:nvSpPr>
          <p:cNvPr id="54283" name="文字方塊 17"/>
          <p:cNvSpPr txBox="1">
            <a:spLocks noChangeArrowheads="1"/>
          </p:cNvSpPr>
          <p:nvPr/>
        </p:nvSpPr>
        <p:spPr bwMode="auto">
          <a:xfrm>
            <a:off x="7124700" y="1357313"/>
            <a:ext cx="209232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b="1">
                <a:solidFill>
                  <a:srgbClr val="FF0000"/>
                </a:solidFill>
              </a:rPr>
              <a:t>Model settings</a:t>
            </a:r>
          </a:p>
          <a:p>
            <a:endParaRPr lang="en-US" altLang="zh-CN" sz="1600" b="1">
              <a:solidFill>
                <a:srgbClr val="00B050"/>
              </a:solidFill>
            </a:endParaRPr>
          </a:p>
          <a:p>
            <a:r>
              <a:rPr lang="en-US" altLang="zh-CN" sz="1600" b="1">
                <a:solidFill>
                  <a:srgbClr val="00B050"/>
                </a:solidFill>
              </a:rPr>
              <a:t>active layer thickness</a:t>
            </a:r>
          </a:p>
          <a:p>
            <a:r>
              <a:rPr lang="en-US" altLang="zh-CN" sz="1600" b="1" i="1"/>
              <a:t>70 nm</a:t>
            </a:r>
          </a:p>
          <a:p>
            <a:r>
              <a:rPr lang="en-US" altLang="zh-CN" sz="1600" b="1">
                <a:solidFill>
                  <a:srgbClr val="00B050"/>
                </a:solidFill>
              </a:rPr>
              <a:t>periodicity</a:t>
            </a:r>
          </a:p>
          <a:p>
            <a:r>
              <a:rPr lang="en-US" altLang="zh-CN" sz="1600" b="1" i="1"/>
              <a:t>200 nm</a:t>
            </a:r>
          </a:p>
          <a:p>
            <a:r>
              <a:rPr lang="en-US" altLang="zh-CN" sz="1600" b="1">
                <a:solidFill>
                  <a:srgbClr val="00B050"/>
                </a:solidFill>
              </a:rPr>
              <a:t>PEDOT:PSS width</a:t>
            </a:r>
          </a:p>
          <a:p>
            <a:r>
              <a:rPr lang="en-US" altLang="zh-CN" sz="1600" b="1" i="1"/>
              <a:t>100 nm</a:t>
            </a:r>
          </a:p>
          <a:p>
            <a:r>
              <a:rPr lang="en-US" altLang="zh-CN" sz="1600" b="1">
                <a:solidFill>
                  <a:srgbClr val="00B050"/>
                </a:solidFill>
              </a:rPr>
              <a:t>anode</a:t>
            </a:r>
          </a:p>
          <a:p>
            <a:r>
              <a:rPr lang="en-US" altLang="zh-CN" sz="1600" b="1" i="1"/>
              <a:t>ohmic</a:t>
            </a:r>
          </a:p>
          <a:p>
            <a:r>
              <a:rPr lang="en-US" altLang="zh-CN" sz="1600" b="1">
                <a:solidFill>
                  <a:srgbClr val="00B050"/>
                </a:solidFill>
              </a:rPr>
              <a:t>cathode barrier height</a:t>
            </a:r>
          </a:p>
          <a:p>
            <a:r>
              <a:rPr lang="en-US" altLang="zh-CN" sz="1600" b="1" i="1"/>
              <a:t>0.2 eV</a:t>
            </a:r>
          </a:p>
          <a:p>
            <a:r>
              <a:rPr lang="en-US" altLang="zh-CN" sz="1600" b="1">
                <a:solidFill>
                  <a:srgbClr val="00B050"/>
                </a:solidFill>
              </a:rPr>
              <a:t>hole mobility</a:t>
            </a:r>
          </a:p>
          <a:p>
            <a:r>
              <a:rPr lang="en-US" altLang="zh-CN" sz="1600" b="1" i="1"/>
              <a:t>0.1*electron mobility</a:t>
            </a:r>
          </a:p>
          <a:p>
            <a:r>
              <a:rPr lang="en-US" altLang="zh-CN" sz="1600" b="1">
                <a:solidFill>
                  <a:srgbClr val="00B050"/>
                </a:solidFill>
              </a:rPr>
              <a:t>effective band gap</a:t>
            </a:r>
          </a:p>
          <a:p>
            <a:r>
              <a:rPr lang="en-US" altLang="zh-CN" sz="1600" b="1" i="1"/>
              <a:t>1.1 eV</a:t>
            </a:r>
          </a:p>
          <a:p>
            <a:endParaRPr lang="en-US" altLang="zh-CN"/>
          </a:p>
          <a:p>
            <a:endParaRPr lang="zh-CN" altLang="en-US"/>
          </a:p>
        </p:txBody>
      </p:sp>
      <p:cxnSp>
        <p:nvCxnSpPr>
          <p:cNvPr id="20" name="直線接點 19"/>
          <p:cNvCxnSpPr/>
          <p:nvPr/>
        </p:nvCxnSpPr>
        <p:spPr>
          <a:xfrm>
            <a:off x="7085013" y="1357313"/>
            <a:ext cx="0" cy="4773612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208714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標題 1"/>
          <p:cNvSpPr>
            <a:spLocks noGrp="1"/>
          </p:cNvSpPr>
          <p:nvPr>
            <p:ph type="title" idx="4294967295"/>
          </p:nvPr>
        </p:nvSpPr>
        <p:spPr>
          <a:xfrm>
            <a:off x="762000" y="457200"/>
            <a:ext cx="7800975" cy="657225"/>
          </a:xfrm>
        </p:spPr>
        <p:txBody>
          <a:bodyPr/>
          <a:lstStyle/>
          <a:p>
            <a:r>
              <a:rPr lang="en-US" altLang="zh-CN" sz="3200" smtClean="0">
                <a:ea typeface="宋体" charset="-122"/>
              </a:rPr>
              <a:t>Multiphysics Model (6)</a:t>
            </a:r>
            <a:endParaRPr lang="zh-CN" altLang="en-US" sz="3200" smtClean="0">
              <a:ea typeface="宋体" charset="-122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1713" y="1371600"/>
            <a:ext cx="66579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513" y="2647950"/>
            <a:ext cx="63912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文字方塊 5"/>
          <p:cNvSpPr txBox="1">
            <a:spLocks noChangeArrowheads="1"/>
          </p:cNvSpPr>
          <p:nvPr/>
        </p:nvSpPr>
        <p:spPr bwMode="auto">
          <a:xfrm>
            <a:off x="2120900" y="4995863"/>
            <a:ext cx="44196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altLang="zh-CN" b="1">
                <a:solidFill>
                  <a:srgbClr val="FF0000"/>
                </a:solidFill>
              </a:rPr>
              <a:t>reduce recombination loss</a:t>
            </a:r>
          </a:p>
          <a:p>
            <a:pPr algn="ctr">
              <a:buFont typeface="Wingdings" pitchFamily="2" charset="2"/>
              <a:buChar char="Ø"/>
            </a:pPr>
            <a:r>
              <a:rPr lang="en-US" altLang="zh-CN" b="1">
                <a:solidFill>
                  <a:srgbClr val="FF0000"/>
                </a:solidFill>
              </a:rPr>
              <a:t>increase short-circuit current</a:t>
            </a:r>
          </a:p>
          <a:p>
            <a:pPr algn="ctr">
              <a:buFont typeface="Wingdings" pitchFamily="2" charset="2"/>
              <a:buChar char="Ø"/>
            </a:pPr>
            <a:r>
              <a:rPr lang="en-US" altLang="zh-CN" b="1">
                <a:solidFill>
                  <a:srgbClr val="FF0000"/>
                </a:solidFill>
              </a:rPr>
              <a:t>improve open-circuit voltage</a:t>
            </a:r>
          </a:p>
          <a:p>
            <a:pPr algn="ctr">
              <a:buFont typeface="Wingdings" pitchFamily="2" charset="2"/>
              <a:buChar char="Ø"/>
            </a:pPr>
            <a:r>
              <a:rPr lang="en-US" altLang="zh-CN" b="1">
                <a:solidFill>
                  <a:srgbClr val="FF0000"/>
                </a:solidFill>
              </a:rPr>
              <a:t>boost power conversion efficiency</a:t>
            </a:r>
          </a:p>
          <a:p>
            <a:endParaRPr lang="zh-CN" altLang="en-US"/>
          </a:p>
        </p:txBody>
      </p:sp>
      <p:sp>
        <p:nvSpPr>
          <p:cNvPr id="55301" name="文字方塊 6"/>
          <p:cNvSpPr txBox="1">
            <a:spLocks noChangeArrowheads="1"/>
          </p:cNvSpPr>
          <p:nvPr/>
        </p:nvSpPr>
        <p:spPr bwMode="auto">
          <a:xfrm>
            <a:off x="0" y="938213"/>
            <a:ext cx="3962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070C0"/>
                </a:solidFill>
              </a:rPr>
              <a:t>Characteristic parameters</a:t>
            </a:r>
            <a:endParaRPr lang="zh-CN" altLang="en-US" sz="2400" b="1">
              <a:solidFill>
                <a:srgbClr val="0070C0"/>
              </a:solidFill>
            </a:endParaRPr>
          </a:p>
        </p:txBody>
      </p:sp>
      <p:sp>
        <p:nvSpPr>
          <p:cNvPr id="55302" name="矩形 3"/>
          <p:cNvSpPr>
            <a:spLocks noChangeArrowheads="1"/>
          </p:cNvSpPr>
          <p:nvPr/>
        </p:nvSpPr>
        <p:spPr bwMode="auto">
          <a:xfrm>
            <a:off x="5715000" y="2743200"/>
            <a:ext cx="1600200" cy="2252663"/>
          </a:xfrm>
          <a:prstGeom prst="rect">
            <a:avLst/>
          </a:prstGeom>
          <a:noFill/>
          <a:ln w="19050" algn="ctr">
            <a:solidFill>
              <a:srgbClr val="0070C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03" name="矩形 9"/>
          <p:cNvSpPr>
            <a:spLocks noChangeArrowheads="1"/>
          </p:cNvSpPr>
          <p:nvPr/>
        </p:nvSpPr>
        <p:spPr bwMode="auto">
          <a:xfrm>
            <a:off x="2332038" y="1371600"/>
            <a:ext cx="2316162" cy="1171575"/>
          </a:xfrm>
          <a:prstGeom prst="rect">
            <a:avLst/>
          </a:prstGeom>
          <a:noFill/>
          <a:ln w="19050" algn="ctr">
            <a:solidFill>
              <a:srgbClr val="0070C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04" name="右箭头 4"/>
          <p:cNvSpPr>
            <a:spLocks noChangeArrowheads="1"/>
          </p:cNvSpPr>
          <p:nvPr/>
        </p:nvSpPr>
        <p:spPr bwMode="auto">
          <a:xfrm rot="-5400000">
            <a:off x="3514725" y="1638300"/>
            <a:ext cx="228600" cy="114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05" name="右箭头 11"/>
          <p:cNvSpPr>
            <a:spLocks noChangeArrowheads="1"/>
          </p:cNvSpPr>
          <p:nvPr/>
        </p:nvSpPr>
        <p:spPr bwMode="auto">
          <a:xfrm rot="16200000" flipH="1">
            <a:off x="6869112" y="3341688"/>
            <a:ext cx="244475" cy="114300"/>
          </a:xfrm>
          <a:prstGeom prst="rightArrow">
            <a:avLst>
              <a:gd name="adj1" fmla="val 50000"/>
              <a:gd name="adj2" fmla="val 49878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06" name="矩形 14"/>
          <p:cNvSpPr>
            <a:spLocks noChangeArrowheads="1"/>
          </p:cNvSpPr>
          <p:nvPr/>
        </p:nvSpPr>
        <p:spPr bwMode="auto">
          <a:xfrm>
            <a:off x="6324600" y="1420813"/>
            <a:ext cx="1335088" cy="1127125"/>
          </a:xfrm>
          <a:prstGeom prst="rect">
            <a:avLst/>
          </a:prstGeom>
          <a:noFill/>
          <a:ln w="19050" algn="ctr">
            <a:solidFill>
              <a:srgbClr val="0070C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07" name="右箭头 15"/>
          <p:cNvSpPr>
            <a:spLocks noChangeArrowheads="1"/>
          </p:cNvSpPr>
          <p:nvPr/>
        </p:nvSpPr>
        <p:spPr bwMode="auto">
          <a:xfrm rot="-5400000">
            <a:off x="7386638" y="1676400"/>
            <a:ext cx="228600" cy="114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z="3200" smtClean="0">
                <a:ea typeface="宋体" charset="-122"/>
              </a:rPr>
              <a:t>Multiphysics Model (7)</a:t>
            </a:r>
            <a:endParaRPr lang="zh-CN" altLang="en-US" sz="3200" smtClean="0">
              <a:ea typeface="宋体" charset="-122"/>
            </a:endParaRPr>
          </a:p>
        </p:txBody>
      </p:sp>
      <p:sp>
        <p:nvSpPr>
          <p:cNvPr id="56322" name="內容版面配置區 2"/>
          <p:cNvSpPr>
            <a:spLocks noGrp="1"/>
          </p:cNvSpPr>
          <p:nvPr>
            <p:ph idx="4294967295"/>
          </p:nvPr>
        </p:nvSpPr>
        <p:spPr>
          <a:xfrm>
            <a:off x="0" y="1143000"/>
            <a:ext cx="9144000" cy="5562600"/>
          </a:xfrm>
        </p:spPr>
        <p:txBody>
          <a:bodyPr/>
          <a:lstStyle/>
          <a:p>
            <a:r>
              <a:rPr lang="en-US" altLang="zh-CN" b="1" smtClean="0">
                <a:solidFill>
                  <a:srgbClr val="0070C0"/>
                </a:solidFill>
                <a:ea typeface="宋体" charset="-122"/>
              </a:rPr>
              <a:t>Dummy case for further illustrating physics (hole transport and collection)</a:t>
            </a:r>
            <a:endParaRPr lang="zh-CN" altLang="en-US" b="1" smtClean="0">
              <a:solidFill>
                <a:srgbClr val="0070C0"/>
              </a:solidFill>
              <a:ea typeface="宋体" charset="-122"/>
            </a:endParaRPr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35623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95800"/>
            <a:ext cx="43243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矩形 8"/>
          <p:cNvSpPr>
            <a:spLocks noChangeArrowheads="1"/>
          </p:cNvSpPr>
          <p:nvPr/>
        </p:nvSpPr>
        <p:spPr bwMode="auto">
          <a:xfrm>
            <a:off x="0" y="5313363"/>
            <a:ext cx="4438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rgbClr val="FF0000"/>
                </a:solidFill>
              </a:rPr>
              <a:t>hole mobility is set to be two order</a:t>
            </a:r>
          </a:p>
          <a:p>
            <a:pPr algn="ctr"/>
            <a:r>
              <a:rPr lang="en-US" altLang="zh-CN">
                <a:solidFill>
                  <a:srgbClr val="FF0000"/>
                </a:solidFill>
              </a:rPr>
              <a:t>of magnitude lower than electron mobility</a:t>
            </a:r>
          </a:p>
        </p:txBody>
      </p:sp>
      <p:pic>
        <p:nvPicPr>
          <p:cNvPr id="5632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981200"/>
            <a:ext cx="13176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962400"/>
            <a:ext cx="13763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48338" y="2233613"/>
            <a:ext cx="339566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直線接點 21"/>
          <p:cNvCxnSpPr/>
          <p:nvPr/>
        </p:nvCxnSpPr>
        <p:spPr>
          <a:xfrm>
            <a:off x="0" y="3886200"/>
            <a:ext cx="5715000" cy="1588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 flipH="1">
            <a:off x="5791200" y="1601788"/>
            <a:ext cx="1588" cy="4551362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31" name="文字方塊 27"/>
          <p:cNvSpPr txBox="1">
            <a:spLocks noChangeArrowheads="1"/>
          </p:cNvSpPr>
          <p:nvPr/>
        </p:nvSpPr>
        <p:spPr bwMode="auto">
          <a:xfrm>
            <a:off x="7086600" y="1863725"/>
            <a:ext cx="1031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J-V curve</a:t>
            </a:r>
            <a:endParaRPr lang="zh-CN" altLang="en-US"/>
          </a:p>
        </p:txBody>
      </p:sp>
      <p:sp>
        <p:nvSpPr>
          <p:cNvPr id="56332" name="文字方塊 28"/>
          <p:cNvSpPr txBox="1">
            <a:spLocks noChangeArrowheads="1"/>
          </p:cNvSpPr>
          <p:nvPr/>
        </p:nvSpPr>
        <p:spPr bwMode="auto">
          <a:xfrm>
            <a:off x="5867400" y="4953000"/>
            <a:ext cx="3276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rgbClr val="FF0000"/>
                </a:solidFill>
              </a:rPr>
              <a:t>inhomogeneous exciton generation significantly affects</a:t>
            </a:r>
          </a:p>
          <a:p>
            <a:pPr algn="ctr"/>
            <a:r>
              <a:rPr lang="en-US" altLang="zh-CN">
                <a:solidFill>
                  <a:srgbClr val="FF0000"/>
                </a:solidFill>
              </a:rPr>
              <a:t>fill factor and</a:t>
            </a:r>
          </a:p>
          <a:p>
            <a:pPr algn="ctr"/>
            <a:r>
              <a:rPr lang="en-US" altLang="zh-CN">
                <a:solidFill>
                  <a:srgbClr val="FF0000"/>
                </a:solidFill>
              </a:rPr>
              <a:t>open-circuit voltage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6333" name="椭圆 3"/>
          <p:cNvSpPr>
            <a:spLocks noChangeArrowheads="1"/>
          </p:cNvSpPr>
          <p:nvPr/>
        </p:nvSpPr>
        <p:spPr bwMode="auto">
          <a:xfrm>
            <a:off x="8118475" y="4114800"/>
            <a:ext cx="1025525" cy="381000"/>
          </a:xfrm>
          <a:prstGeom prst="ellipse">
            <a:avLst/>
          </a:prstGeom>
          <a:noFill/>
          <a:ln w="19050" algn="ctr">
            <a:solidFill>
              <a:srgbClr val="00B05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z="3200" smtClean="0">
                <a:ea typeface="宋体" charset="-122"/>
              </a:rPr>
              <a:t>Multiphysics Model (8)</a:t>
            </a:r>
            <a:endParaRPr lang="zh-CN" altLang="en-US" sz="3200" smtClean="0">
              <a:ea typeface="宋体" charset="-122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6550"/>
            <a:ext cx="46593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228600" y="1230313"/>
            <a:ext cx="6065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070C0"/>
                </a:solidFill>
              </a:rPr>
              <a:t>The nanograting structure v.s. flat standard structure </a:t>
            </a:r>
            <a:endParaRPr lang="zh-CN" altLang="en-US" b="1">
              <a:solidFill>
                <a:srgbClr val="0070C0"/>
              </a:solidFill>
            </a:endParaRPr>
          </a:p>
        </p:txBody>
      </p:sp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473325"/>
            <a:ext cx="3205163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TextBox 4"/>
          <p:cNvSpPr txBox="1">
            <a:spLocks noChangeArrowheads="1"/>
          </p:cNvSpPr>
          <p:nvPr/>
        </p:nvSpPr>
        <p:spPr bwMode="auto">
          <a:xfrm>
            <a:off x="6086475" y="1949450"/>
            <a:ext cx="2355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Simulation parameters</a:t>
            </a:r>
            <a:endParaRPr lang="zh-CN" alt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85775"/>
            <a:ext cx="7800975" cy="657225"/>
          </a:xfrm>
        </p:spPr>
        <p:txBody>
          <a:bodyPr/>
          <a:lstStyle/>
          <a:p>
            <a:r>
              <a:rPr lang="en-US" altLang="zh-CN" sz="3200" smtClean="0">
                <a:ea typeface="宋体" charset="-122"/>
              </a:rPr>
              <a:t>Organic Solar Cell (1)</a:t>
            </a:r>
          </a:p>
        </p:txBody>
      </p:sp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4963"/>
            <a:ext cx="18129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313113"/>
            <a:ext cx="30384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604963"/>
            <a:ext cx="1676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2528888"/>
            <a:ext cx="2514600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6702425" y="5056188"/>
            <a:ext cx="206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organic solar cell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-65088" y="5676900"/>
            <a:ext cx="377825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monocrystalline silicon solar cell</a:t>
            </a: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3894138" y="5840413"/>
            <a:ext cx="493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amorphous/polycrystalline silicon solar cell</a:t>
            </a:r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0" y="1143000"/>
            <a:ext cx="640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070C0"/>
                </a:solidFill>
              </a:rPr>
              <a:t>Advances of solar cell technology</a:t>
            </a:r>
          </a:p>
        </p:txBody>
      </p:sp>
      <p:sp>
        <p:nvSpPr>
          <p:cNvPr id="5130" name="Line 12"/>
          <p:cNvSpPr>
            <a:spLocks noChangeShapeType="1"/>
          </p:cNvSpPr>
          <p:nvPr/>
        </p:nvSpPr>
        <p:spPr bwMode="auto">
          <a:xfrm>
            <a:off x="3713163" y="1604963"/>
            <a:ext cx="20637" cy="4567237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31" name="Line 13"/>
          <p:cNvSpPr>
            <a:spLocks noChangeShapeType="1"/>
          </p:cNvSpPr>
          <p:nvPr/>
        </p:nvSpPr>
        <p:spPr bwMode="auto">
          <a:xfrm flipH="1">
            <a:off x="6324600" y="1738313"/>
            <a:ext cx="0" cy="3962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32" name="Line 14"/>
          <p:cNvSpPr>
            <a:spLocks noChangeShapeType="1"/>
          </p:cNvSpPr>
          <p:nvPr/>
        </p:nvSpPr>
        <p:spPr bwMode="auto">
          <a:xfrm>
            <a:off x="6324600" y="5724525"/>
            <a:ext cx="2819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5133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3346450"/>
            <a:ext cx="20081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2961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标题 1"/>
          <p:cNvSpPr>
            <a:spLocks noGrp="1"/>
          </p:cNvSpPr>
          <p:nvPr>
            <p:ph type="title" idx="4294967295"/>
          </p:nvPr>
        </p:nvSpPr>
        <p:spPr>
          <a:xfrm>
            <a:off x="747713" y="381000"/>
            <a:ext cx="7800975" cy="657225"/>
          </a:xfrm>
        </p:spPr>
        <p:txBody>
          <a:bodyPr/>
          <a:lstStyle/>
          <a:p>
            <a:r>
              <a:rPr lang="en-US" altLang="zh-CN" sz="3200" smtClean="0">
                <a:ea typeface="宋体" charset="-122"/>
              </a:rPr>
              <a:t>Multiphysics Model (9)</a:t>
            </a:r>
            <a:endParaRPr lang="zh-CN" altLang="en-US" sz="3200" smtClean="0">
              <a:ea typeface="宋体" charset="-122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857250"/>
            <a:ext cx="2862262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6088" y="890588"/>
            <a:ext cx="274320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3509963"/>
            <a:ext cx="2801937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5763" y="3522663"/>
            <a:ext cx="2803525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374" name="直接连接符 5"/>
          <p:cNvCxnSpPr>
            <a:cxnSpLocks noChangeShapeType="1"/>
          </p:cNvCxnSpPr>
          <p:nvPr/>
        </p:nvCxnSpPr>
        <p:spPr bwMode="auto">
          <a:xfrm>
            <a:off x="-20638" y="3538538"/>
            <a:ext cx="62690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8375" name="直接箭头连接符 8"/>
          <p:cNvCxnSpPr>
            <a:cxnSpLocks noChangeShapeType="1"/>
          </p:cNvCxnSpPr>
          <p:nvPr/>
        </p:nvCxnSpPr>
        <p:spPr bwMode="auto">
          <a:xfrm>
            <a:off x="6248400" y="2420938"/>
            <a:ext cx="0" cy="2260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8376" name="TextBox 9"/>
          <p:cNvSpPr txBox="1">
            <a:spLocks noChangeArrowheads="1"/>
          </p:cNvSpPr>
          <p:nvPr/>
        </p:nvSpPr>
        <p:spPr bwMode="auto">
          <a:xfrm>
            <a:off x="5638800" y="2051050"/>
            <a:ext cx="1377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short-circuit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8377" name="TextBox 14"/>
          <p:cNvSpPr txBox="1">
            <a:spLocks noChangeArrowheads="1"/>
          </p:cNvSpPr>
          <p:nvPr/>
        </p:nvSpPr>
        <p:spPr bwMode="auto">
          <a:xfrm>
            <a:off x="5638800" y="4681538"/>
            <a:ext cx="1377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open-circuit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8378" name="矩形 2"/>
          <p:cNvSpPr>
            <a:spLocks noChangeArrowheads="1"/>
          </p:cNvSpPr>
          <p:nvPr/>
        </p:nvSpPr>
        <p:spPr bwMode="auto">
          <a:xfrm>
            <a:off x="6327775" y="2771775"/>
            <a:ext cx="2816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i="1"/>
              <a:t>(a) equipotential lines; (b) recombination rate; (c,d) electron and hole current densities. </a:t>
            </a:r>
            <a:endParaRPr lang="zh-CN" altLang="en-US" i="1"/>
          </a:p>
        </p:txBody>
      </p:sp>
      <p:sp>
        <p:nvSpPr>
          <p:cNvPr id="58379" name="Line 12"/>
          <p:cNvSpPr>
            <a:spLocks noChangeShapeType="1"/>
          </p:cNvSpPr>
          <p:nvPr/>
        </p:nvSpPr>
        <p:spPr bwMode="auto">
          <a:xfrm flipV="1">
            <a:off x="2895600" y="9144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z="3200" smtClean="0">
                <a:ea typeface="宋体" charset="-122"/>
              </a:rPr>
              <a:t>Multiphysics Model (10)</a:t>
            </a:r>
            <a:endParaRPr lang="zh-CN" altLang="en-US" sz="3200" smtClean="0">
              <a:ea typeface="宋体" charset="-122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41529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90925"/>
            <a:ext cx="4645025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椭圆 4"/>
          <p:cNvSpPr>
            <a:spLocks noChangeArrowheads="1"/>
          </p:cNvSpPr>
          <p:nvPr/>
        </p:nvSpPr>
        <p:spPr bwMode="auto">
          <a:xfrm>
            <a:off x="7667625" y="4110038"/>
            <a:ext cx="685800" cy="947737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 sz="2400"/>
          </a:p>
        </p:txBody>
      </p:sp>
      <p:sp>
        <p:nvSpPr>
          <p:cNvPr id="59397" name="椭圆 7"/>
          <p:cNvSpPr>
            <a:spLocks noChangeArrowheads="1"/>
          </p:cNvSpPr>
          <p:nvPr/>
        </p:nvSpPr>
        <p:spPr bwMode="auto">
          <a:xfrm>
            <a:off x="5334000" y="4095750"/>
            <a:ext cx="685800" cy="947738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 sz="2400"/>
          </a:p>
        </p:txBody>
      </p:sp>
      <p:sp>
        <p:nvSpPr>
          <p:cNvPr id="59398" name="TextBox 5"/>
          <p:cNvSpPr txBox="1">
            <a:spLocks noChangeArrowheads="1"/>
          </p:cNvSpPr>
          <p:nvPr/>
        </p:nvSpPr>
        <p:spPr bwMode="auto">
          <a:xfrm>
            <a:off x="3962400" y="1676400"/>
            <a:ext cx="5181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The grating anode induces nonuniform optical absorption and inhomogeneous internal E-field distribution. Thus uneven photocarrier generation and transport are formed in the plasmonic OSC leading to the dropped FF.</a:t>
            </a:r>
            <a:endParaRPr lang="zh-CN" altLang="en-US"/>
          </a:p>
        </p:txBody>
      </p:sp>
      <p:pic>
        <p:nvPicPr>
          <p:cNvPr id="5939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38650"/>
            <a:ext cx="441960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0" name="TextBox 6"/>
          <p:cNvSpPr txBox="1">
            <a:spLocks noChangeArrowheads="1"/>
          </p:cNvSpPr>
          <p:nvPr/>
        </p:nvSpPr>
        <p:spPr bwMode="auto">
          <a:xfrm>
            <a:off x="136525" y="5700713"/>
            <a:ext cx="4146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recombination and exciton dissociation</a:t>
            </a:r>
            <a:endParaRPr lang="zh-CN" altLang="en-US"/>
          </a:p>
        </p:txBody>
      </p:sp>
      <p:pic>
        <p:nvPicPr>
          <p:cNvPr id="5940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1325" y="723900"/>
            <a:ext cx="22479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2" name="Text Box 11"/>
          <p:cNvSpPr txBox="1">
            <a:spLocks noChangeArrowheads="1"/>
          </p:cNvSpPr>
          <p:nvPr/>
        </p:nvSpPr>
        <p:spPr bwMode="auto">
          <a:xfrm>
            <a:off x="0" y="16002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Jsc</a:t>
            </a:r>
          </a:p>
        </p:txBody>
      </p:sp>
      <p:sp>
        <p:nvSpPr>
          <p:cNvPr id="59403" name="Text Box 12"/>
          <p:cNvSpPr txBox="1">
            <a:spLocks noChangeArrowheads="1"/>
          </p:cNvSpPr>
          <p:nvPr/>
        </p:nvSpPr>
        <p:spPr bwMode="auto">
          <a:xfrm>
            <a:off x="2971800" y="3276600"/>
            <a:ext cx="60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Voc</a:t>
            </a:r>
          </a:p>
        </p:txBody>
      </p:sp>
      <p:sp>
        <p:nvSpPr>
          <p:cNvPr id="59404" name="Oval 13"/>
          <p:cNvSpPr>
            <a:spLocks noChangeArrowheads="1"/>
          </p:cNvSpPr>
          <p:nvPr/>
        </p:nvSpPr>
        <p:spPr bwMode="auto">
          <a:xfrm>
            <a:off x="533400" y="1676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59405" name="Oval 14"/>
          <p:cNvSpPr>
            <a:spLocks noChangeArrowheads="1"/>
          </p:cNvSpPr>
          <p:nvPr/>
        </p:nvSpPr>
        <p:spPr bwMode="auto">
          <a:xfrm>
            <a:off x="3429000" y="3200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59406" name="Line 15"/>
          <p:cNvSpPr>
            <a:spLocks noChangeShapeType="1"/>
          </p:cNvSpPr>
          <p:nvPr/>
        </p:nvSpPr>
        <p:spPr bwMode="auto">
          <a:xfrm>
            <a:off x="533400" y="2133600"/>
            <a:ext cx="24384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407" name="Line 16"/>
          <p:cNvSpPr>
            <a:spLocks noChangeShapeType="1"/>
          </p:cNvSpPr>
          <p:nvPr/>
        </p:nvSpPr>
        <p:spPr bwMode="auto">
          <a:xfrm>
            <a:off x="2971800" y="2133600"/>
            <a:ext cx="0" cy="11430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408" name="Line 17"/>
          <p:cNvSpPr>
            <a:spLocks noChangeShapeType="1"/>
          </p:cNvSpPr>
          <p:nvPr/>
        </p:nvSpPr>
        <p:spPr bwMode="auto">
          <a:xfrm>
            <a:off x="685800" y="1752600"/>
            <a:ext cx="2819400" cy="762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409" name="Line 18"/>
          <p:cNvSpPr>
            <a:spLocks noChangeShapeType="1"/>
          </p:cNvSpPr>
          <p:nvPr/>
        </p:nvSpPr>
        <p:spPr bwMode="auto">
          <a:xfrm>
            <a:off x="3505200" y="1828800"/>
            <a:ext cx="0" cy="14478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410" name="矩形 6"/>
          <p:cNvSpPr>
            <a:spLocks noChangeArrowheads="1"/>
          </p:cNvSpPr>
          <p:nvPr/>
        </p:nvSpPr>
        <p:spPr bwMode="auto">
          <a:xfrm>
            <a:off x="4800600" y="5486400"/>
            <a:ext cx="3886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 b="1" i="1">
                <a:solidFill>
                  <a:srgbClr val="FF0000"/>
                </a:solidFill>
              </a:rPr>
              <a:t>W.E.I. Sha, W.C.H. Choy*, and W.C. Chew, Appl. Phys. Lett., 101, 223302, 2012.</a:t>
            </a:r>
            <a:r>
              <a:rPr lang="en-US" altLang="zh-CN" sz="14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z="3200" smtClean="0">
                <a:ea typeface="宋体" charset="-122"/>
              </a:rPr>
              <a:t>Conclusion</a:t>
            </a:r>
            <a:endParaRPr lang="zh-CN" altLang="en-US" sz="3200" smtClean="0">
              <a:ea typeface="宋体" charset="-122"/>
            </a:endParaRPr>
          </a:p>
        </p:txBody>
      </p:sp>
      <p:sp>
        <p:nvSpPr>
          <p:cNvPr id="60418" name="内容占位符 2"/>
          <p:cNvSpPr>
            <a:spLocks noGrp="1"/>
          </p:cNvSpPr>
          <p:nvPr>
            <p:ph idx="4294967295"/>
          </p:nvPr>
        </p:nvSpPr>
        <p:spPr>
          <a:xfrm>
            <a:off x="381000" y="1524000"/>
            <a:ext cx="8382000" cy="40386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altLang="zh-CN" smtClean="0">
                <a:ea typeface="宋体" charset="-122"/>
              </a:rPr>
              <a:t>Environmentally friendly organic solar cell (OSC), which has a bright outlook to meet the urgent demand in clean energy, draws much attention in recent years due to their merits of large-area production, low-cost processing and mechanical flexibility. Proposing and optimizing new device architectures plays a key role in designing high-performance OSCs.</a:t>
            </a:r>
          </a:p>
          <a:p>
            <a:endParaRPr lang="en-US" altLang="zh-CN" smtClean="0">
              <a:ea typeface="宋体" charset="-122"/>
            </a:endParaRPr>
          </a:p>
          <a:p>
            <a:pPr>
              <a:buFont typeface="Wingdings" pitchFamily="2" charset="2"/>
              <a:buChar char="ü"/>
            </a:pPr>
            <a:r>
              <a:rPr lang="en-US" altLang="zh-CN" smtClean="0">
                <a:ea typeface="宋体" charset="-122"/>
              </a:rPr>
              <a:t>A multiphysics study carries out on plasmonic OSCs by solving Maxwell's equations and semiconductor (Poisson, drift-diffusion, and continuity) equations simultaneously with a unified finite-difference framework.</a:t>
            </a:r>
          </a:p>
          <a:p>
            <a:endParaRPr lang="en-US" altLang="zh-CN" smtClean="0">
              <a:ea typeface="宋体" charset="-122"/>
            </a:endParaRPr>
          </a:p>
          <a:p>
            <a:pPr>
              <a:buFont typeface="Wingdings" pitchFamily="2" charset="2"/>
              <a:buChar char="ü"/>
            </a:pPr>
            <a:r>
              <a:rPr lang="en-US" altLang="zh-CN" smtClean="0">
                <a:ea typeface="宋体" charset="-122"/>
              </a:rPr>
              <a:t>Nonuniform distributions of optical near-fields induced by plasmonic nanostructures will significantly affect the carrier transport in OSCs. Besides their optical effects, the electrical effects induced by plasmonic resonances will open up a new way to design emerging plasmonic organic photovoltaics.</a:t>
            </a:r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z="3200" smtClean="0">
                <a:ea typeface="宋体" charset="-122"/>
              </a:rPr>
              <a:t>Acknowledgement</a:t>
            </a:r>
            <a:endParaRPr lang="zh-CN" altLang="en-US" sz="3200" smtClean="0">
              <a:ea typeface="宋体" charset="-122"/>
            </a:endParaRPr>
          </a:p>
        </p:txBody>
      </p:sp>
      <p:sp>
        <p:nvSpPr>
          <p:cNvPr id="61442" name="Rectangle 3"/>
          <p:cNvSpPr txBox="1">
            <a:spLocks noChangeArrowheads="1"/>
          </p:cNvSpPr>
          <p:nvPr/>
        </p:nvSpPr>
        <p:spPr bwMode="auto">
          <a:xfrm>
            <a:off x="0" y="1447800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altLang="zh-CN" sz="3200"/>
          </a:p>
          <a:p>
            <a:pPr marL="342900" indent="-342900" algn="ctr">
              <a:spcBef>
                <a:spcPct val="20000"/>
              </a:spcBef>
            </a:pPr>
            <a:endParaRPr lang="en-US" altLang="zh-CN" sz="3200"/>
          </a:p>
          <a:p>
            <a:pPr marL="342900" indent="-342900" algn="ctr">
              <a:spcBef>
                <a:spcPct val="20000"/>
              </a:spcBef>
            </a:pPr>
            <a:r>
              <a:rPr lang="en-US" altLang="zh-CN" sz="4400" i="1">
                <a:solidFill>
                  <a:srgbClr val="FF0000"/>
                </a:solidFill>
              </a:rPr>
              <a:t>Thanks for your attention!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z="3200" smtClean="0">
                <a:ea typeface="宋体" charset="-122"/>
              </a:rPr>
              <a:t>Organic Solar Cell (2)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5257800"/>
          </a:xfrm>
        </p:spPr>
        <p:txBody>
          <a:bodyPr/>
          <a:lstStyle/>
          <a:p>
            <a:r>
              <a:rPr lang="en-US" altLang="zh-CN" sz="2400" b="1" smtClean="0">
                <a:solidFill>
                  <a:srgbClr val="0070C0"/>
                </a:solidFill>
                <a:ea typeface="宋体" charset="-122"/>
              </a:rPr>
              <a:t>Thin-film organic solar cell</a:t>
            </a:r>
          </a:p>
          <a:p>
            <a:pPr>
              <a:lnSpc>
                <a:spcPct val="100000"/>
              </a:lnSpc>
            </a:pPr>
            <a:endParaRPr lang="en-US" altLang="zh-CN" sz="2400" b="1" smtClean="0">
              <a:ea typeface="宋体" charset="-122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altLang="zh-CN" sz="2800" i="1" smtClean="0">
                <a:ea typeface="宋体" charset="-122"/>
              </a:rPr>
              <a:t>low-cost processing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altLang="zh-CN" sz="2800" i="1" smtClean="0">
                <a:ea typeface="宋体" charset="-122"/>
              </a:rPr>
              <a:t>mechanically flexible 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altLang="zh-CN" sz="2800" i="1" smtClean="0">
                <a:ea typeface="宋体" charset="-122"/>
              </a:rPr>
              <a:t>large-area application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altLang="zh-CN" sz="2800" i="1" smtClean="0">
                <a:ea typeface="宋体" charset="-122"/>
              </a:rPr>
              <a:t>environmentally friendly</a:t>
            </a:r>
          </a:p>
          <a:p>
            <a:pPr>
              <a:lnSpc>
                <a:spcPct val="100000"/>
              </a:lnSpc>
              <a:buFont typeface="Arial" charset="0"/>
              <a:buChar char="Х"/>
            </a:pPr>
            <a:r>
              <a:rPr lang="en-US" altLang="zh-CN" sz="2800" i="1" smtClean="0">
                <a:ea typeface="宋体" charset="-122"/>
              </a:rPr>
              <a:t>l</a:t>
            </a:r>
            <a:r>
              <a:rPr lang="en-US" altLang="zh-TW" sz="2800" i="1" smtClean="0">
                <a:ea typeface="新細明體" pitchFamily="18" charset="-120"/>
              </a:rPr>
              <a:t>ow exciton diffusion length</a:t>
            </a:r>
            <a:endParaRPr lang="en-US" altLang="zh-CN" sz="2800" i="1" smtClean="0">
              <a:ea typeface="宋体" charset="-122"/>
            </a:endParaRPr>
          </a:p>
          <a:p>
            <a:pPr>
              <a:lnSpc>
                <a:spcPct val="100000"/>
              </a:lnSpc>
              <a:buFont typeface="Arial" charset="0"/>
              <a:buChar char="Х"/>
            </a:pPr>
            <a:r>
              <a:rPr lang="en-US" altLang="zh-CN" sz="2800" i="1" smtClean="0">
                <a:ea typeface="宋体" charset="-122"/>
              </a:rPr>
              <a:t>l</a:t>
            </a:r>
            <a:r>
              <a:rPr lang="en-US" altLang="zh-TW" sz="2800" i="1" smtClean="0">
                <a:ea typeface="新細明體" pitchFamily="18" charset="-120"/>
              </a:rPr>
              <a:t>ow carrier mobility</a:t>
            </a:r>
            <a:r>
              <a:rPr lang="en-US" altLang="zh-CN" smtClean="0">
                <a:ea typeface="宋体" charset="-122"/>
              </a:rPr>
              <a:t> </a:t>
            </a:r>
          </a:p>
          <a:p>
            <a:endParaRPr lang="en-US" altLang="zh-CN" smtClean="0">
              <a:ea typeface="宋体" charset="-122"/>
            </a:endParaRPr>
          </a:p>
          <a:p>
            <a:endParaRPr lang="en-US" altLang="zh-CN" smtClean="0">
              <a:ea typeface="宋体" charset="-122"/>
            </a:endParaRPr>
          </a:p>
        </p:txBody>
      </p:sp>
      <p:pic>
        <p:nvPicPr>
          <p:cNvPr id="6147" name="Picture 4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469900"/>
            <a:ext cx="20193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7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133600"/>
            <a:ext cx="41910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776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z="3200" smtClean="0">
                <a:ea typeface="宋体" charset="-122"/>
              </a:rPr>
              <a:t>Organic Solar Cell (3)</a:t>
            </a:r>
          </a:p>
        </p:txBody>
      </p:sp>
      <p:pic>
        <p:nvPicPr>
          <p:cNvPr id="7170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663825" y="1068388"/>
            <a:ext cx="6011863" cy="3459162"/>
          </a:xfrm>
        </p:spPr>
      </p:pic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5725" y="4227513"/>
            <a:ext cx="29432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94175"/>
            <a:ext cx="28956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2443163" y="1665288"/>
            <a:ext cx="216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optical absorption</a:t>
            </a: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3429000" y="969963"/>
            <a:ext cx="201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exciton diffusion</a:t>
            </a: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5762625" y="958850"/>
            <a:ext cx="215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charge separation</a:t>
            </a:r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6915150" y="1298575"/>
            <a:ext cx="206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charge collection</a:t>
            </a:r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0" y="1143000"/>
            <a:ext cx="2443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70C0"/>
                </a:solidFill>
              </a:rPr>
              <a:t>Working principle</a:t>
            </a:r>
          </a:p>
        </p:txBody>
      </p:sp>
      <p:sp>
        <p:nvSpPr>
          <p:cNvPr id="7178" name="Text Box 12"/>
          <p:cNvSpPr txBox="1">
            <a:spLocks noChangeArrowheads="1"/>
          </p:cNvSpPr>
          <p:nvPr/>
        </p:nvSpPr>
        <p:spPr bwMode="auto">
          <a:xfrm>
            <a:off x="6394450" y="4964113"/>
            <a:ext cx="2660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increase interface area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88" y="4213225"/>
            <a:ext cx="251460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zh-CN" sz="3200" smtClean="0">
                <a:ea typeface="宋体" charset="-122"/>
              </a:rPr>
              <a:t>Plasmonic Organic Solar Cell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990600"/>
            <a:ext cx="9144000" cy="4525963"/>
          </a:xfrm>
        </p:spPr>
        <p:txBody>
          <a:bodyPr/>
          <a:lstStyle/>
          <a:p>
            <a:r>
              <a:rPr lang="en-US" altLang="zh-CN" sz="2400" b="1" smtClean="0">
                <a:solidFill>
                  <a:srgbClr val="0070C0"/>
                </a:solidFill>
                <a:ea typeface="宋体" charset="-122"/>
              </a:rPr>
              <a:t>	Why optical enhancement?</a:t>
            </a:r>
          </a:p>
          <a:p>
            <a:r>
              <a:rPr lang="en-US" altLang="zh-CN" sz="2400" smtClean="0">
                <a:ea typeface="宋体" charset="-122"/>
              </a:rPr>
              <a:t>    </a:t>
            </a:r>
            <a:r>
              <a:rPr lang="en-US" altLang="zh-CN" sz="2000" smtClean="0">
                <a:ea typeface="宋体" charset="-122"/>
              </a:rPr>
              <a:t>The thickness of the active layer must be smaller than the exciton diffusion length to avoid bulk recombination. As a result, the thin-film organic solar cell has poor photon absorption or harvesting. Plasmonic solar cell is one of  emerging solar cell technologies to enhance the optical absorption.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2875" y="2389188"/>
            <a:ext cx="62166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506663" y="3832225"/>
            <a:ext cx="350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/>
              <a:t>nanoparticles: local plasmon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748338" y="3827463"/>
            <a:ext cx="3657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/>
              <a:t>nanograting: surface plasmon</a:t>
            </a:r>
          </a:p>
        </p:txBody>
      </p:sp>
      <p:pic>
        <p:nvPicPr>
          <p:cNvPr id="8199" name="圖片 2" descr="SPP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4176713"/>
            <a:ext cx="2178050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直線接點 13"/>
          <p:cNvCxnSpPr/>
          <p:nvPr/>
        </p:nvCxnSpPr>
        <p:spPr>
          <a:xfrm>
            <a:off x="5791200" y="2549525"/>
            <a:ext cx="0" cy="173355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flipH="1">
            <a:off x="2592388" y="4267200"/>
            <a:ext cx="3198812" cy="1587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flipH="1">
            <a:off x="2635250" y="4316413"/>
            <a:ext cx="1588" cy="149225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588" y="2473325"/>
            <a:ext cx="2590801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6" descr="Thumbnail image of graphical abstrac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07000" y="4354513"/>
            <a:ext cx="1609725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82875" y="4343400"/>
            <a:ext cx="1238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71925" y="4711700"/>
            <a:ext cx="1200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272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ChangeArrowheads="1"/>
          </p:cNvSpPr>
          <p:nvPr/>
        </p:nvSpPr>
        <p:spPr bwMode="auto">
          <a:xfrm>
            <a:off x="609600" y="457200"/>
            <a:ext cx="7999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 b="1" i="1">
                <a:solidFill>
                  <a:srgbClr val="FF0000"/>
                </a:solidFill>
              </a:rPr>
              <a:t>X.H. Li, W.E.I. Sha, W.C.H. Choy, etc, J. Phys. Chem. C, 116(12), 7200-7206, 2012. </a:t>
            </a:r>
          </a:p>
        </p:txBody>
      </p:sp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5275" y="2971800"/>
            <a:ext cx="3768725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24200"/>
            <a:ext cx="411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0" y="27432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="1">
                <a:solidFill>
                  <a:srgbClr val="0000FF"/>
                </a:solidFill>
              </a:rPr>
              <a:t>Plasmonic band edge boosted optical enhancement (theory and experiment)</a:t>
            </a:r>
          </a:p>
        </p:txBody>
      </p:sp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838200"/>
            <a:ext cx="175260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762000"/>
            <a:ext cx="7361238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Line 11"/>
          <p:cNvSpPr>
            <a:spLocks noChangeShapeType="1"/>
          </p:cNvSpPr>
          <p:nvPr/>
        </p:nvSpPr>
        <p:spPr bwMode="auto">
          <a:xfrm flipH="1" flipV="1">
            <a:off x="1905000" y="3124200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9224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5867400"/>
            <a:ext cx="39052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 Box 15"/>
          <p:cNvSpPr txBox="1">
            <a:spLocks noChangeArrowheads="1"/>
          </p:cNvSpPr>
          <p:nvPr/>
        </p:nvSpPr>
        <p:spPr bwMode="auto">
          <a:xfrm>
            <a:off x="0" y="4953000"/>
            <a:ext cx="596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chemeClr val="folHlink"/>
                </a:solidFill>
              </a:rPr>
              <a:t>finite-difference frequency-domain method (TE&amp;TM)</a:t>
            </a:r>
          </a:p>
        </p:txBody>
      </p:sp>
    </p:spTree>
  </p:cSld>
  <p:clrMapOvr>
    <a:masterClrMapping/>
  </p:clrMapOvr>
  <p:transition advTm="15325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88" name="Picture 2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4343400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72440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72025"/>
            <a:ext cx="22860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1143000"/>
            <a:ext cx="41910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92" name="Line 7"/>
          <p:cNvSpPr>
            <a:spLocks noChangeShapeType="1"/>
          </p:cNvSpPr>
          <p:nvPr/>
        </p:nvSpPr>
        <p:spPr bwMode="auto">
          <a:xfrm>
            <a:off x="4572000" y="990600"/>
            <a:ext cx="0" cy="5867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093" name="Rectangle 8"/>
          <p:cNvSpPr>
            <a:spLocks noChangeArrowheads="1"/>
          </p:cNvSpPr>
          <p:nvPr/>
        </p:nvSpPr>
        <p:spPr bwMode="auto">
          <a:xfrm>
            <a:off x="5181600" y="5867400"/>
            <a:ext cx="342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VIE-FFT method (BiCG-STAB)</a:t>
            </a:r>
          </a:p>
        </p:txBody>
      </p:sp>
      <p:sp>
        <p:nvSpPr>
          <p:cNvPr id="45094" name="Text Box 9"/>
          <p:cNvSpPr txBox="1">
            <a:spLocks noChangeArrowheads="1"/>
          </p:cNvSpPr>
          <p:nvPr/>
        </p:nvSpPr>
        <p:spPr bwMode="auto">
          <a:xfrm>
            <a:off x="7423150" y="1905000"/>
            <a:ext cx="1695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/>
              <a:t>concentration</a:t>
            </a:r>
          </a:p>
          <a:p>
            <a:pPr algn="ctr"/>
            <a:r>
              <a:rPr lang="en-US" altLang="zh-CN" b="1"/>
              <a:t>dependent</a:t>
            </a:r>
          </a:p>
        </p:txBody>
      </p:sp>
      <p:pic>
        <p:nvPicPr>
          <p:cNvPr id="45095" name="圖片 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91050" y="6221413"/>
            <a:ext cx="455295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96" name="Text Box 11"/>
          <p:cNvSpPr txBox="1">
            <a:spLocks noChangeArrowheads="1"/>
          </p:cNvSpPr>
          <p:nvPr/>
        </p:nvSpPr>
        <p:spPr bwMode="auto">
          <a:xfrm>
            <a:off x="5181600" y="838200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2 fold increase in total absorption!</a:t>
            </a:r>
          </a:p>
        </p:txBody>
      </p:sp>
      <p:pic>
        <p:nvPicPr>
          <p:cNvPr id="45097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1676400"/>
            <a:ext cx="20574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8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00600" y="4572000"/>
            <a:ext cx="411480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99" name="Line 14"/>
          <p:cNvSpPr>
            <a:spLocks noChangeShapeType="1"/>
          </p:cNvSpPr>
          <p:nvPr/>
        </p:nvSpPr>
        <p:spPr bwMode="auto">
          <a:xfrm flipV="1">
            <a:off x="8153400" y="3352800"/>
            <a:ext cx="0" cy="1447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100" name="Line 15"/>
          <p:cNvSpPr>
            <a:spLocks noChangeShapeType="1"/>
          </p:cNvSpPr>
          <p:nvPr/>
        </p:nvSpPr>
        <p:spPr bwMode="auto">
          <a:xfrm>
            <a:off x="4343400" y="3886200"/>
            <a:ext cx="533400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101" name="Text Box 16"/>
          <p:cNvSpPr txBox="1">
            <a:spLocks noChangeArrowheads="1"/>
          </p:cNvSpPr>
          <p:nvPr/>
        </p:nvSpPr>
        <p:spPr bwMode="auto">
          <a:xfrm>
            <a:off x="457200" y="6491288"/>
            <a:ext cx="117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FF00"/>
                </a:solidFill>
              </a:rPr>
              <a:t>Near-field</a:t>
            </a:r>
          </a:p>
        </p:txBody>
      </p:sp>
      <p:sp>
        <p:nvSpPr>
          <p:cNvPr id="45102" name="Text Box 17"/>
          <p:cNvSpPr txBox="1">
            <a:spLocks noChangeArrowheads="1"/>
          </p:cNvSpPr>
          <p:nvPr/>
        </p:nvSpPr>
        <p:spPr bwMode="auto">
          <a:xfrm>
            <a:off x="2971800" y="6491288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FF00"/>
                </a:solidFill>
              </a:rPr>
              <a:t>Far-field</a:t>
            </a:r>
          </a:p>
        </p:txBody>
      </p:sp>
      <p:sp>
        <p:nvSpPr>
          <p:cNvPr id="45103" name="Line 18"/>
          <p:cNvSpPr>
            <a:spLocks noChangeShapeType="1"/>
          </p:cNvSpPr>
          <p:nvPr/>
        </p:nvSpPr>
        <p:spPr bwMode="auto">
          <a:xfrm>
            <a:off x="838200" y="1828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104" name="Rectangle 19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45076" name="Object 20"/>
          <p:cNvGraphicFramePr>
            <a:graphicFrameLocks noChangeAspect="1"/>
          </p:cNvGraphicFramePr>
          <p:nvPr/>
        </p:nvGraphicFramePr>
        <p:xfrm>
          <a:off x="1295400" y="1676400"/>
          <a:ext cx="223838" cy="238125"/>
        </p:xfrm>
        <a:graphic>
          <a:graphicData uri="http://schemas.openxmlformats.org/presentationml/2006/ole">
            <p:oleObj spid="_x0000_s45076" name="公式" r:id="rId10" imgW="152268" imgH="164957" progId="Equation.3">
              <p:embed/>
            </p:oleObj>
          </a:graphicData>
        </a:graphic>
      </p:graphicFrame>
      <p:sp>
        <p:nvSpPr>
          <p:cNvPr id="45105" name="Rectangle 21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5106" name="Text Box 22"/>
          <p:cNvSpPr txBox="1">
            <a:spLocks noChangeArrowheads="1"/>
          </p:cNvSpPr>
          <p:nvPr/>
        </p:nvSpPr>
        <p:spPr bwMode="auto">
          <a:xfrm>
            <a:off x="1066800" y="3276600"/>
            <a:ext cx="236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direction dependent</a:t>
            </a:r>
          </a:p>
        </p:txBody>
      </p:sp>
      <p:sp>
        <p:nvSpPr>
          <p:cNvPr id="45107" name="Line 23"/>
          <p:cNvSpPr>
            <a:spLocks noChangeShapeType="1"/>
          </p:cNvSpPr>
          <p:nvPr/>
        </p:nvSpPr>
        <p:spPr bwMode="auto">
          <a:xfrm flipV="1">
            <a:off x="2133600" y="36576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45080" name="Object 24"/>
          <p:cNvGraphicFramePr>
            <a:graphicFrameLocks noChangeAspect="1"/>
          </p:cNvGraphicFramePr>
          <p:nvPr/>
        </p:nvGraphicFramePr>
        <p:xfrm>
          <a:off x="2133600" y="3505200"/>
          <a:ext cx="269875" cy="304800"/>
        </p:xfrm>
        <a:graphic>
          <a:graphicData uri="http://schemas.openxmlformats.org/presentationml/2006/ole">
            <p:oleObj spid="_x0000_s45080" name="公式" r:id="rId11" imgW="139579" imgH="164957" progId="Equation.3">
              <p:embed/>
            </p:oleObj>
          </a:graphicData>
        </a:graphic>
      </p:graphicFrame>
      <p:sp>
        <p:nvSpPr>
          <p:cNvPr id="45108" name="Line 25"/>
          <p:cNvSpPr>
            <a:spLocks noChangeShapeType="1"/>
          </p:cNvSpPr>
          <p:nvPr/>
        </p:nvSpPr>
        <p:spPr bwMode="auto">
          <a:xfrm flipV="1">
            <a:off x="1143000" y="4876800"/>
            <a:ext cx="0" cy="3810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109" name="Text Box 26"/>
          <p:cNvSpPr txBox="1">
            <a:spLocks noChangeArrowheads="1"/>
          </p:cNvSpPr>
          <p:nvPr/>
        </p:nvSpPr>
        <p:spPr bwMode="auto">
          <a:xfrm>
            <a:off x="1219200" y="4800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0FF00"/>
                </a:solidFill>
              </a:rPr>
              <a:t>k</a:t>
            </a:r>
          </a:p>
        </p:txBody>
      </p:sp>
      <p:sp>
        <p:nvSpPr>
          <p:cNvPr id="45110" name="Text Box 27"/>
          <p:cNvSpPr txBox="1">
            <a:spLocks noChangeArrowheads="1"/>
          </p:cNvSpPr>
          <p:nvPr/>
        </p:nvSpPr>
        <p:spPr bwMode="auto">
          <a:xfrm>
            <a:off x="3505200" y="48768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0FF00"/>
                </a:solidFill>
              </a:rPr>
              <a:t>k</a:t>
            </a:r>
          </a:p>
        </p:txBody>
      </p:sp>
      <p:sp>
        <p:nvSpPr>
          <p:cNvPr id="45111" name="Line 28"/>
          <p:cNvSpPr>
            <a:spLocks noChangeShapeType="1"/>
          </p:cNvSpPr>
          <p:nvPr/>
        </p:nvSpPr>
        <p:spPr bwMode="auto">
          <a:xfrm flipV="1">
            <a:off x="3429000" y="4953000"/>
            <a:ext cx="0" cy="3810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112" name="Rectangle 29"/>
          <p:cNvSpPr>
            <a:spLocks noChangeArrowheads="1"/>
          </p:cNvSpPr>
          <p:nvPr/>
        </p:nvSpPr>
        <p:spPr bwMode="auto">
          <a:xfrm>
            <a:off x="0" y="457200"/>
            <a:ext cx="9032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CN" sz="1600" b="1" i="1">
                <a:solidFill>
                  <a:srgbClr val="FF0000"/>
                </a:solidFill>
              </a:rPr>
              <a:t>W.E.I. Sha, W.C.H. Choy, Y.P. Chen, and W.C. Chew, Appl. Phys. Lett., 99(11), 113304, 2011.</a:t>
            </a:r>
            <a:r>
              <a:rPr lang="en-US" altLang="zh-CN" b="1"/>
              <a:t> </a:t>
            </a:r>
          </a:p>
        </p:txBody>
      </p:sp>
      <p:sp>
        <p:nvSpPr>
          <p:cNvPr id="45113" name="Text Box 30"/>
          <p:cNvSpPr txBox="1">
            <a:spLocks noChangeArrowheads="1"/>
          </p:cNvSpPr>
          <p:nvPr/>
        </p:nvSpPr>
        <p:spPr bwMode="auto">
          <a:xfrm>
            <a:off x="1524000" y="1524000"/>
            <a:ext cx="217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lateral distribution</a:t>
            </a:r>
          </a:p>
        </p:txBody>
      </p:sp>
      <p:graphicFrame>
        <p:nvGraphicFramePr>
          <p:cNvPr id="45087" name="Object 31"/>
          <p:cNvGraphicFramePr>
            <a:graphicFrameLocks noChangeAspect="1"/>
          </p:cNvGraphicFramePr>
          <p:nvPr/>
        </p:nvGraphicFramePr>
        <p:xfrm>
          <a:off x="609600" y="1295400"/>
          <a:ext cx="201613" cy="228600"/>
        </p:xfrm>
        <a:graphic>
          <a:graphicData uri="http://schemas.openxmlformats.org/presentationml/2006/ole">
            <p:oleObj spid="_x0000_s45087" name="公式" r:id="rId12" imgW="139579" imgH="164957" progId="Equation.3">
              <p:embed/>
            </p:oleObj>
          </a:graphicData>
        </a:graphic>
      </p:graphicFrame>
      <p:sp>
        <p:nvSpPr>
          <p:cNvPr id="45114" name="Line 32"/>
          <p:cNvSpPr>
            <a:spLocks noChangeShapeType="1"/>
          </p:cNvSpPr>
          <p:nvPr/>
        </p:nvSpPr>
        <p:spPr bwMode="auto">
          <a:xfrm flipV="1">
            <a:off x="838200" y="1447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115" name="Text Box 33"/>
          <p:cNvSpPr txBox="1">
            <a:spLocks noChangeArrowheads="1"/>
          </p:cNvSpPr>
          <p:nvPr/>
        </p:nvSpPr>
        <p:spPr bwMode="auto">
          <a:xfrm>
            <a:off x="0" y="838200"/>
            <a:ext cx="433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000FF"/>
                </a:solidFill>
              </a:rPr>
              <a:t>Bulk heterojunction polymer solar cell</a:t>
            </a:r>
          </a:p>
        </p:txBody>
      </p:sp>
      <p:sp>
        <p:nvSpPr>
          <p:cNvPr id="45116" name="Text Box 34"/>
          <p:cNvSpPr txBox="1">
            <a:spLocks noChangeArrowheads="1"/>
          </p:cNvSpPr>
          <p:nvPr/>
        </p:nvSpPr>
        <p:spPr bwMode="auto">
          <a:xfrm>
            <a:off x="1066800" y="5638800"/>
            <a:ext cx="228600" cy="38576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45117" name="Text Box 35"/>
          <p:cNvSpPr txBox="1">
            <a:spLocks noChangeArrowheads="1"/>
          </p:cNvSpPr>
          <p:nvPr/>
        </p:nvSpPr>
        <p:spPr bwMode="auto">
          <a:xfrm>
            <a:off x="3276600" y="5562600"/>
            <a:ext cx="228600" cy="38576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</p:spTree>
  </p:cSld>
  <p:clrMapOvr>
    <a:masterClrMapping/>
  </p:clrMapOvr>
  <p:transition advTm="32899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388620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24200"/>
            <a:ext cx="411480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609600" y="2209800"/>
            <a:ext cx="333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folHlink"/>
                </a:solidFill>
              </a:rPr>
              <a:t>nanoparticles in spacer layer</a:t>
            </a:r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609600" y="4800600"/>
            <a:ext cx="324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folHlink"/>
                </a:solidFill>
              </a:rPr>
              <a:t>nanoparticles in active layer</a:t>
            </a:r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2438400" y="381000"/>
            <a:ext cx="4533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000FF"/>
                </a:solidFill>
              </a:rPr>
              <a:t>Comparisons with experimental </a:t>
            </a:r>
            <a:r>
              <a:rPr lang="en-US" altLang="zh-CN" sz="2000" b="1">
                <a:solidFill>
                  <a:srgbClr val="0000FF"/>
                </a:solidFill>
              </a:rPr>
              <a:t>results</a:t>
            </a:r>
          </a:p>
        </p:txBody>
      </p:sp>
      <p:sp>
        <p:nvSpPr>
          <p:cNvPr id="46086" name="Rectangle 8"/>
          <p:cNvSpPr>
            <a:spLocks noChangeArrowheads="1"/>
          </p:cNvSpPr>
          <p:nvPr/>
        </p:nvSpPr>
        <p:spPr bwMode="auto">
          <a:xfrm>
            <a:off x="3733800" y="762000"/>
            <a:ext cx="5410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zh-CN" sz="1600" b="1" i="1">
                <a:solidFill>
                  <a:srgbClr val="FF0000"/>
                </a:solidFill>
              </a:rPr>
              <a:t>C.C.D. Wang, W.C.H. Choy, etc, J. Mater. Chem., 22, 1206-1211, 2011.</a:t>
            </a:r>
          </a:p>
          <a:p>
            <a:pPr algn="ctr"/>
            <a:r>
              <a:rPr lang="en-US" altLang="zh-CN" sz="1600" b="1" i="1">
                <a:solidFill>
                  <a:srgbClr val="FF0000"/>
                </a:solidFill>
              </a:rPr>
              <a:t>D.D.S. Fung, L.F. Qiao, W.C.H. Choy, etc, J. Mater. Chem., 21, 16349-16356, 2011.</a:t>
            </a:r>
            <a:r>
              <a:rPr lang="en-US" altLang="zh-CN" sz="1600" b="1" i="1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4608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905000"/>
            <a:ext cx="3429000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8" name="Text Box 13"/>
          <p:cNvSpPr txBox="1">
            <a:spLocks noChangeArrowheads="1"/>
          </p:cNvSpPr>
          <p:nvPr/>
        </p:nvSpPr>
        <p:spPr bwMode="auto">
          <a:xfrm>
            <a:off x="7391400" y="3048000"/>
            <a:ext cx="17526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>
                <a:solidFill>
                  <a:srgbClr val="FF0000"/>
                </a:solidFill>
                <a:latin typeface="Times New Roman" pitchFamily="18" charset="0"/>
              </a:rPr>
              <a:t>Selected as Back Cover</a:t>
            </a:r>
          </a:p>
          <a:p>
            <a:pPr algn="ctr"/>
            <a:r>
              <a:rPr lang="en-US" altLang="zh-CN" sz="2000" b="1">
                <a:solidFill>
                  <a:srgbClr val="FF0000"/>
                </a:solidFill>
                <a:latin typeface="Times New Roman" pitchFamily="18" charset="0"/>
              </a:rPr>
              <a:t>and Hot Article in</a:t>
            </a:r>
          </a:p>
          <a:p>
            <a:pPr algn="ctr"/>
            <a:r>
              <a:rPr lang="en-US" altLang="zh-CN" sz="2000" b="1">
                <a:solidFill>
                  <a:srgbClr val="FF0000"/>
                </a:solidFill>
                <a:latin typeface="Times New Roman" pitchFamily="18" charset="0"/>
              </a:rPr>
              <a:t>Journal of Material Chemistry</a:t>
            </a:r>
          </a:p>
        </p:txBody>
      </p:sp>
    </p:spTree>
  </p:cSld>
  <p:clrMapOvr>
    <a:masterClrMapping/>
  </p:clrMapOvr>
  <p:transition advTm="3154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7543800" cy="3657600"/>
          </a:xfrm>
        </p:spPr>
        <p:txBody>
          <a:bodyPr/>
          <a:lstStyle/>
          <a:p>
            <a:r>
              <a:rPr lang="en-US" altLang="zh-CN" b="1" smtClean="0">
                <a:ea typeface="宋体" charset="-122"/>
              </a:rPr>
              <a:t>Dual Plasmonic Nanostructure (experimental results)</a:t>
            </a:r>
          </a:p>
          <a:p>
            <a:r>
              <a:rPr lang="en-US" altLang="zh-CN" b="1" smtClean="0">
                <a:ea typeface="宋体" charset="-122"/>
              </a:rPr>
              <a:t>power conversion efficiency </a:t>
            </a:r>
            <a:r>
              <a:rPr lang="en-US" altLang="zh-CN" b="1" smtClean="0">
                <a:solidFill>
                  <a:srgbClr val="FF0000"/>
                </a:solidFill>
                <a:ea typeface="宋体" charset="-122"/>
              </a:rPr>
              <a:t>8.79%</a:t>
            </a:r>
          </a:p>
        </p:txBody>
      </p:sp>
      <p:pic>
        <p:nvPicPr>
          <p:cNvPr id="4710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90800"/>
            <a:ext cx="52578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5"/>
          <p:cNvSpPr>
            <a:spLocks noChangeArrowheads="1"/>
          </p:cNvSpPr>
          <p:nvPr/>
        </p:nvSpPr>
        <p:spPr bwMode="auto">
          <a:xfrm>
            <a:off x="0" y="609600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b="1" i="1">
                <a:solidFill>
                  <a:srgbClr val="FF0000"/>
                </a:solidFill>
              </a:rPr>
              <a:t>X.H. Li, W.C.H. Choy, L.J. Huo, F.X. Xie, W.E.I. Sha, B.F. Ding, X. Guo, Y.F. Li, J.H. Hou, J.B. You, and Y. Yang, Adv. Mater., 24, 3046–3052, 2012.</a:t>
            </a:r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5426075" y="1676400"/>
            <a:ext cx="371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i="1">
                <a:solidFill>
                  <a:schemeClr val="folHlink"/>
                </a:solidFill>
              </a:rPr>
              <a:t>Spin-coating+nanoimprinting</a:t>
            </a:r>
          </a:p>
        </p:txBody>
      </p:sp>
      <p:pic>
        <p:nvPicPr>
          <p:cNvPr id="47109" name="Picture 7" descr="mcont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209800"/>
            <a:ext cx="396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</TotalTime>
  <Words>862</Words>
  <Application>Microsoft Office PowerPoint</Application>
  <PresentationFormat>On-screen Show (4:3)</PresentationFormat>
  <Paragraphs>170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演示文稿设计模板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Arial</vt:lpstr>
      <vt:lpstr>宋体</vt:lpstr>
      <vt:lpstr>Calibri</vt:lpstr>
      <vt:lpstr>Times</vt:lpstr>
      <vt:lpstr>Times New Roman</vt:lpstr>
      <vt:lpstr>新細明體</vt:lpstr>
      <vt:lpstr>Wingdings</vt:lpstr>
      <vt:lpstr>Leere Präsentation</vt:lpstr>
      <vt:lpstr>公式</vt:lpstr>
      <vt:lpstr>Comprehensive Study of Plasmonic Effects  in Organic Solar Cells </vt:lpstr>
      <vt:lpstr>Organic Solar Cell (1)</vt:lpstr>
      <vt:lpstr>Organic Solar Cell (2)</vt:lpstr>
      <vt:lpstr>Organic Solar Cell (3)</vt:lpstr>
      <vt:lpstr>Plasmonic Organic Solar Cell</vt:lpstr>
      <vt:lpstr>幻灯片 6</vt:lpstr>
      <vt:lpstr>幻灯片 7</vt:lpstr>
      <vt:lpstr>幻灯片 8</vt:lpstr>
      <vt:lpstr>幻灯片 9</vt:lpstr>
      <vt:lpstr>幻灯片 10</vt:lpstr>
      <vt:lpstr>Could electrical properties of OSCs be affected by introducing the metallic nanostructures?</vt:lpstr>
      <vt:lpstr>Multiphysics Model (1)</vt:lpstr>
      <vt:lpstr>Multiphysics Model (2)</vt:lpstr>
      <vt:lpstr>Multiphysics Model (3)</vt:lpstr>
      <vt:lpstr>Multiphysics Model (4)</vt:lpstr>
      <vt:lpstr>Multiphysics Model (5)</vt:lpstr>
      <vt:lpstr>Multiphysics Model (6)</vt:lpstr>
      <vt:lpstr>Multiphysics Model (7)</vt:lpstr>
      <vt:lpstr>Multiphysics Model (8)</vt:lpstr>
      <vt:lpstr>Multiphysics Model (9)</vt:lpstr>
      <vt:lpstr>Multiphysics Model (10)</vt:lpstr>
      <vt:lpstr>Conclusion</vt:lpstr>
      <vt:lpstr>Acknowledgement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Electrical Study on Effects of 2-D Plasmonic Grating on Organic Solar Cells </dc:title>
  <dc:creator/>
  <cp:lastModifiedBy>MC SYSTEM</cp:lastModifiedBy>
  <cp:revision>402</cp:revision>
  <dcterms:created xsi:type="dcterms:W3CDTF">2006-08-16T00:00:00Z</dcterms:created>
  <dcterms:modified xsi:type="dcterms:W3CDTF">2013-08-04T12:53:03Z</dcterms:modified>
</cp:coreProperties>
</file>